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3.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70" r:id="rId2"/>
    <p:sldId id="418" r:id="rId3"/>
    <p:sldId id="437" r:id="rId4"/>
    <p:sldId id="433" r:id="rId5"/>
    <p:sldId id="464" r:id="rId6"/>
    <p:sldId id="450" r:id="rId7"/>
    <p:sldId id="451" r:id="rId8"/>
    <p:sldId id="452" r:id="rId9"/>
    <p:sldId id="453" r:id="rId10"/>
    <p:sldId id="454" r:id="rId11"/>
    <p:sldId id="455" r:id="rId12"/>
    <p:sldId id="456" r:id="rId13"/>
    <p:sldId id="457" r:id="rId14"/>
    <p:sldId id="458" r:id="rId15"/>
    <p:sldId id="459" r:id="rId16"/>
    <p:sldId id="460" r:id="rId17"/>
    <p:sldId id="471" r:id="rId18"/>
    <p:sldId id="465" r:id="rId19"/>
    <p:sldId id="469" r:id="rId20"/>
    <p:sldId id="467" r:id="rId21"/>
    <p:sldId id="468" r:id="rId22"/>
    <p:sldId id="461" r:id="rId23"/>
    <p:sldId id="414" r:id="rId2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68" autoAdjust="0"/>
    <p:restoredTop sz="83309" autoAdjust="0"/>
  </p:normalViewPr>
  <p:slideViewPr>
    <p:cSldViewPr>
      <p:cViewPr varScale="1">
        <p:scale>
          <a:sx n="96" d="100"/>
          <a:sy n="96" d="100"/>
        </p:scale>
        <p:origin x="219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497C1E2-78FE-4535-9957-168E0E4BB49A}" type="datetimeFigureOut">
              <a:rPr lang="en-US" smtClean="0"/>
              <a:t>3/8/2018</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843AFA3-59C9-4AA8-AD07-882A6CAE2A29}" type="slidenum">
              <a:rPr lang="en-US" smtClean="0"/>
              <a:t>‹#›</a:t>
            </a:fld>
            <a:endParaRPr lang="en-US"/>
          </a:p>
        </p:txBody>
      </p:sp>
    </p:spTree>
    <p:extLst>
      <p:ext uri="{BB962C8B-B14F-4D97-AF65-F5344CB8AC3E}">
        <p14:creationId xmlns:p14="http://schemas.microsoft.com/office/powerpoint/2010/main" val="1698336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Aft>
                <a:spcPts val="0"/>
              </a:spcAft>
            </a:pPr>
            <a:endParaRPr lang="en-ZA" sz="1200" dirty="0" smtClean="0">
              <a:effectLst/>
              <a:latin typeface="Times New Roman" panose="02020603050405020304" pitchFamily="18" charset="0"/>
              <a:ea typeface="Times New Roman" panose="02020603050405020304" pitchFamily="18" charset="0"/>
            </a:endParaRPr>
          </a:p>
          <a:p>
            <a:endParaRPr lang="en-ZA"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43AFA3-59C9-4AA8-AD07-882A6CAE2A2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3415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ZA" sz="11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8843AFA3-59C9-4AA8-AD07-882A6CAE2A29}" type="slidenum">
              <a:rPr lang="en-US" smtClean="0"/>
              <a:t>2</a:t>
            </a:fld>
            <a:endParaRPr lang="en-US"/>
          </a:p>
        </p:txBody>
      </p:sp>
    </p:spTree>
    <p:extLst>
      <p:ext uri="{BB962C8B-B14F-4D97-AF65-F5344CB8AC3E}">
        <p14:creationId xmlns:p14="http://schemas.microsoft.com/office/powerpoint/2010/main" val="602351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8843AFA3-59C9-4AA8-AD07-882A6CAE2A29}" type="slidenum">
              <a:rPr lang="en-US" smtClean="0"/>
              <a:t>3</a:t>
            </a:fld>
            <a:endParaRPr lang="en-US"/>
          </a:p>
        </p:txBody>
      </p:sp>
    </p:spTree>
    <p:extLst>
      <p:ext uri="{BB962C8B-B14F-4D97-AF65-F5344CB8AC3E}">
        <p14:creationId xmlns:p14="http://schemas.microsoft.com/office/powerpoint/2010/main" val="1212313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8843AFA3-59C9-4AA8-AD07-882A6CAE2A29}" type="slidenum">
              <a:rPr lang="en-US" smtClean="0"/>
              <a:t>4</a:t>
            </a:fld>
            <a:endParaRPr lang="en-US"/>
          </a:p>
        </p:txBody>
      </p:sp>
    </p:spTree>
    <p:extLst>
      <p:ext uri="{BB962C8B-B14F-4D97-AF65-F5344CB8AC3E}">
        <p14:creationId xmlns:p14="http://schemas.microsoft.com/office/powerpoint/2010/main" val="134922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4892F4-F09C-47CF-A9D0-1A58C6E53A6A}" type="datetimeFigureOut">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E400AB-69D3-4C51-A819-D9EA6607C5B5}" type="slidenum">
              <a:rPr lang="en-US" smtClean="0"/>
              <a:t>‹#›</a:t>
            </a:fld>
            <a:endParaRPr lang="en-US"/>
          </a:p>
        </p:txBody>
      </p:sp>
    </p:spTree>
    <p:extLst>
      <p:ext uri="{BB962C8B-B14F-4D97-AF65-F5344CB8AC3E}">
        <p14:creationId xmlns:p14="http://schemas.microsoft.com/office/powerpoint/2010/main" val="1423219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4892F4-F09C-47CF-A9D0-1A58C6E53A6A}" type="datetimeFigureOut">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E400AB-69D3-4C51-A819-D9EA6607C5B5}" type="slidenum">
              <a:rPr lang="en-US" smtClean="0"/>
              <a:t>‹#›</a:t>
            </a:fld>
            <a:endParaRPr lang="en-US"/>
          </a:p>
        </p:txBody>
      </p:sp>
    </p:spTree>
    <p:extLst>
      <p:ext uri="{BB962C8B-B14F-4D97-AF65-F5344CB8AC3E}">
        <p14:creationId xmlns:p14="http://schemas.microsoft.com/office/powerpoint/2010/main" val="3457035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4892F4-F09C-47CF-A9D0-1A58C6E53A6A}" type="datetimeFigureOut">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E400AB-69D3-4C51-A819-D9EA6607C5B5}" type="slidenum">
              <a:rPr lang="en-US" smtClean="0"/>
              <a:t>‹#›</a:t>
            </a:fld>
            <a:endParaRPr lang="en-US"/>
          </a:p>
        </p:txBody>
      </p:sp>
    </p:spTree>
    <p:extLst>
      <p:ext uri="{BB962C8B-B14F-4D97-AF65-F5344CB8AC3E}">
        <p14:creationId xmlns:p14="http://schemas.microsoft.com/office/powerpoint/2010/main" val="327977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4892F4-F09C-47CF-A9D0-1A58C6E53A6A}" type="datetimeFigureOut">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E400AB-69D3-4C51-A819-D9EA6607C5B5}" type="slidenum">
              <a:rPr lang="en-US" smtClean="0"/>
              <a:t>‹#›</a:t>
            </a:fld>
            <a:endParaRPr lang="en-US"/>
          </a:p>
        </p:txBody>
      </p:sp>
    </p:spTree>
    <p:extLst>
      <p:ext uri="{BB962C8B-B14F-4D97-AF65-F5344CB8AC3E}">
        <p14:creationId xmlns:p14="http://schemas.microsoft.com/office/powerpoint/2010/main" val="3695421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4892F4-F09C-47CF-A9D0-1A58C6E53A6A}" type="datetimeFigureOut">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E400AB-69D3-4C51-A819-D9EA6607C5B5}" type="slidenum">
              <a:rPr lang="en-US" smtClean="0"/>
              <a:t>‹#›</a:t>
            </a:fld>
            <a:endParaRPr lang="en-US"/>
          </a:p>
        </p:txBody>
      </p:sp>
    </p:spTree>
    <p:extLst>
      <p:ext uri="{BB962C8B-B14F-4D97-AF65-F5344CB8AC3E}">
        <p14:creationId xmlns:p14="http://schemas.microsoft.com/office/powerpoint/2010/main" val="195148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4892F4-F09C-47CF-A9D0-1A58C6E53A6A}" type="datetimeFigureOut">
              <a:rPr lang="en-US" smtClean="0"/>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E400AB-69D3-4C51-A819-D9EA6607C5B5}" type="slidenum">
              <a:rPr lang="en-US" smtClean="0"/>
              <a:t>‹#›</a:t>
            </a:fld>
            <a:endParaRPr lang="en-US"/>
          </a:p>
        </p:txBody>
      </p:sp>
    </p:spTree>
    <p:extLst>
      <p:ext uri="{BB962C8B-B14F-4D97-AF65-F5344CB8AC3E}">
        <p14:creationId xmlns:p14="http://schemas.microsoft.com/office/powerpoint/2010/main" val="1913734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4892F4-F09C-47CF-A9D0-1A58C6E53A6A}" type="datetimeFigureOut">
              <a:rPr lang="en-US" smtClean="0"/>
              <a:t>3/8/2018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E400AB-69D3-4C51-A819-D9EA6607C5B5}" type="slidenum">
              <a:rPr lang="en-US" smtClean="0"/>
              <a:t>‹#›</a:t>
            </a:fld>
            <a:endParaRPr lang="en-US"/>
          </a:p>
        </p:txBody>
      </p:sp>
    </p:spTree>
    <p:extLst>
      <p:ext uri="{BB962C8B-B14F-4D97-AF65-F5344CB8AC3E}">
        <p14:creationId xmlns:p14="http://schemas.microsoft.com/office/powerpoint/2010/main" val="732521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4892F4-F09C-47CF-A9D0-1A58C6E53A6A}" type="datetimeFigureOut">
              <a:rPr lang="en-US" smtClean="0"/>
              <a:t>3/8/2018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E400AB-69D3-4C51-A819-D9EA6607C5B5}" type="slidenum">
              <a:rPr lang="en-US" smtClean="0"/>
              <a:t>‹#›</a:t>
            </a:fld>
            <a:endParaRPr lang="en-US"/>
          </a:p>
        </p:txBody>
      </p:sp>
    </p:spTree>
    <p:extLst>
      <p:ext uri="{BB962C8B-B14F-4D97-AF65-F5344CB8AC3E}">
        <p14:creationId xmlns:p14="http://schemas.microsoft.com/office/powerpoint/2010/main" val="2983760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4892F4-F09C-47CF-A9D0-1A58C6E53A6A}" type="datetimeFigureOut">
              <a:rPr lang="en-US" smtClean="0"/>
              <a:t>3/8/2018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E400AB-69D3-4C51-A819-D9EA6607C5B5}" type="slidenum">
              <a:rPr lang="en-US" smtClean="0"/>
              <a:t>‹#›</a:t>
            </a:fld>
            <a:endParaRPr lang="en-US"/>
          </a:p>
        </p:txBody>
      </p:sp>
    </p:spTree>
    <p:extLst>
      <p:ext uri="{BB962C8B-B14F-4D97-AF65-F5344CB8AC3E}">
        <p14:creationId xmlns:p14="http://schemas.microsoft.com/office/powerpoint/2010/main" val="3485860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4892F4-F09C-47CF-A9D0-1A58C6E53A6A}" type="datetimeFigureOut">
              <a:rPr lang="en-US" smtClean="0"/>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E400AB-69D3-4C51-A819-D9EA6607C5B5}" type="slidenum">
              <a:rPr lang="en-US" smtClean="0"/>
              <a:t>‹#›</a:t>
            </a:fld>
            <a:endParaRPr lang="en-US"/>
          </a:p>
        </p:txBody>
      </p:sp>
    </p:spTree>
    <p:extLst>
      <p:ext uri="{BB962C8B-B14F-4D97-AF65-F5344CB8AC3E}">
        <p14:creationId xmlns:p14="http://schemas.microsoft.com/office/powerpoint/2010/main" val="1784848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4892F4-F09C-47CF-A9D0-1A58C6E53A6A}" type="datetimeFigureOut">
              <a:rPr lang="en-US" smtClean="0"/>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E400AB-69D3-4C51-A819-D9EA6607C5B5}" type="slidenum">
              <a:rPr lang="en-US" smtClean="0"/>
              <a:t>‹#›</a:t>
            </a:fld>
            <a:endParaRPr lang="en-US"/>
          </a:p>
        </p:txBody>
      </p:sp>
    </p:spTree>
    <p:extLst>
      <p:ext uri="{BB962C8B-B14F-4D97-AF65-F5344CB8AC3E}">
        <p14:creationId xmlns:p14="http://schemas.microsoft.com/office/powerpoint/2010/main" val="3817589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4892F4-F09C-47CF-A9D0-1A58C6E53A6A}" type="datetimeFigureOut">
              <a:rPr lang="en-US" smtClean="0"/>
              <a:t>3/8/2018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E400AB-69D3-4C51-A819-D9EA6607C5B5}" type="slidenum">
              <a:rPr lang="en-US" smtClean="0"/>
              <a:t>‹#›</a:t>
            </a:fld>
            <a:endParaRPr lang="en-US"/>
          </a:p>
        </p:txBody>
      </p:sp>
    </p:spTree>
    <p:extLst>
      <p:ext uri="{BB962C8B-B14F-4D97-AF65-F5344CB8AC3E}">
        <p14:creationId xmlns:p14="http://schemas.microsoft.com/office/powerpoint/2010/main" val="1799272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8" y="0"/>
            <a:ext cx="9111867" cy="6781800"/>
          </a:xfrm>
          <a:prstGeom prst="rect">
            <a:avLst/>
          </a:prstGeom>
          <a:solidFill>
            <a:schemeClr val="bg1"/>
          </a:solidFill>
          <a:ln>
            <a:solidFill>
              <a:schemeClr val="bg1"/>
            </a:solidFill>
          </a:ln>
          <a:effectLst/>
          <a:extLst/>
        </p:spPr>
      </p:pic>
      <p:grpSp>
        <p:nvGrpSpPr>
          <p:cNvPr id="4" name="Group 4"/>
          <p:cNvGrpSpPr>
            <a:grpSpLocks noChangeAspect="1"/>
          </p:cNvGrpSpPr>
          <p:nvPr/>
        </p:nvGrpSpPr>
        <p:grpSpPr bwMode="auto">
          <a:xfrm>
            <a:off x="381000" y="3236912"/>
            <a:ext cx="8883266" cy="3544888"/>
            <a:chOff x="240" y="2039"/>
            <a:chExt cx="1863" cy="1500"/>
          </a:xfrm>
        </p:grpSpPr>
        <p:sp>
          <p:nvSpPr>
            <p:cNvPr id="6" name="Rectangle 5"/>
            <p:cNvSpPr>
              <a:spLocks noChangeArrowheads="1"/>
            </p:cNvSpPr>
            <p:nvPr/>
          </p:nvSpPr>
          <p:spPr bwMode="auto">
            <a:xfrm>
              <a:off x="240" y="209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7" name="Rectangle 6"/>
            <p:cNvSpPr>
              <a:spLocks noChangeArrowheads="1"/>
            </p:cNvSpPr>
            <p:nvPr/>
          </p:nvSpPr>
          <p:spPr bwMode="auto">
            <a:xfrm>
              <a:off x="772" y="2093"/>
              <a:ext cx="90" cy="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t> </a:t>
              </a:r>
              <a:endParaRPr kumimoji="0" lang="en-US" altLang="en-US" sz="18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p:txBody>
        </p:sp>
        <p:sp>
          <p:nvSpPr>
            <p:cNvPr id="9" name="Rectangle 8"/>
            <p:cNvSpPr>
              <a:spLocks noChangeArrowheads="1"/>
            </p:cNvSpPr>
            <p:nvPr/>
          </p:nvSpPr>
          <p:spPr bwMode="auto">
            <a:xfrm>
              <a:off x="977" y="209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11" name="Rectangle 9"/>
            <p:cNvSpPr>
              <a:spLocks noChangeArrowheads="1"/>
            </p:cNvSpPr>
            <p:nvPr/>
          </p:nvSpPr>
          <p:spPr bwMode="auto">
            <a:xfrm>
              <a:off x="1058" y="209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12" name="Rectangle 10"/>
            <p:cNvSpPr>
              <a:spLocks noChangeArrowheads="1"/>
            </p:cNvSpPr>
            <p:nvPr/>
          </p:nvSpPr>
          <p:spPr bwMode="auto">
            <a:xfrm>
              <a:off x="2011" y="2039"/>
              <a:ext cx="92" cy="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4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endParaRPr kumimoji="0" lang="en-US" alt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grpSp>
      <p:sp>
        <p:nvSpPr>
          <p:cNvPr id="10" name="TextBox 9"/>
          <p:cNvSpPr txBox="1"/>
          <p:nvPr/>
        </p:nvSpPr>
        <p:spPr>
          <a:xfrm>
            <a:off x="189825" y="0"/>
            <a:ext cx="9111867" cy="67095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ZA" sz="2800" b="1" i="0" u="none" strike="noStrike" kern="1200" cap="none" spc="0" normalizeH="0" baseline="0" noProof="0" dirty="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rPr>
              <a:t>The governance and coordination involved in coastal and marine tourism: challenges and </a:t>
            </a:r>
            <a:r>
              <a:rPr kumimoji="0" lang="en-ZA" sz="2800" b="1" i="0" u="none" strike="noStrike" kern="1200" cap="none" spc="0" normalizeH="0" baseline="0" noProof="0" dirty="0" smtClean="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rPr>
              <a:t>opportunities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ZA" sz="3600" b="0" i="0" u="none" strike="noStrike" kern="1200" cap="none" spc="0" normalizeH="0" baseline="0" noProof="0" dirty="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rPr>
              <a:t>By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smtClean="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rPr>
              <a:t>Dr J. Ndlovu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smtClean="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smtClean="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rPr>
              <a:t>Research Team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600" b="0" i="0" u="none" strike="noStrike" kern="1200" cap="none" spc="0" normalizeH="0" baseline="0" noProof="0" dirty="0" smtClean="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rPr>
              <a:t>Prof. S. Marschall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600" b="0" i="0" u="none" strike="noStrike" kern="1200" cap="none" spc="0" normalizeH="0" baseline="0" noProof="0" dirty="0" smtClean="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rPr>
              <a:t>Dr N. Cele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600" b="0" i="0" u="none" strike="noStrike" kern="1200" cap="none" spc="0" normalizeH="0" baseline="0" noProof="0" dirty="0" smtClean="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rPr>
              <a:t>Ms M. Gumede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600" b="0" i="0" u="none" strike="noStrike" kern="1200" cap="none" spc="0" normalizeH="0" baseline="0" noProof="0" dirty="0" smtClean="0">
                <a:ln>
                  <a:noFill/>
                </a:ln>
                <a:solidFill>
                  <a:prstClr val="white"/>
                </a:solidFill>
                <a:effectLst/>
                <a:uLnTx/>
                <a:uFillTx/>
                <a:latin typeface="Arial Narrow" panose="020B0606020202030204" pitchFamily="34" charset="0"/>
                <a:ea typeface="Calibri" panose="020F0502020204030204" pitchFamily="34" charset="0"/>
                <a:cs typeface="Times New Roman" panose="02020603050405020304" pitchFamily="18" charset="0"/>
              </a:rPr>
              <a:t>Mr T Phoofolo </a:t>
            </a:r>
            <a:endParaRPr kumimoji="0" lang="en-US" sz="1600" b="1" i="0" u="none" strike="noStrike" kern="1200" cap="none" spc="0" normalizeH="0" baseline="0" noProof="0" dirty="0" smtClean="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0476022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Autofit/>
          </a:bodyPr>
          <a:lstStyle/>
          <a:p>
            <a:pPr algn="l"/>
            <a:r>
              <a:rPr lang="en-US" sz="3200" b="1" dirty="0">
                <a:solidFill>
                  <a:schemeClr val="bg1"/>
                </a:solidFill>
              </a:rPr>
              <a:t>Policies that drive C</a:t>
            </a:r>
            <a:r>
              <a:rPr lang="en-US" sz="3200" b="1" dirty="0" smtClean="0">
                <a:solidFill>
                  <a:schemeClr val="bg1"/>
                </a:solidFill>
              </a:rPr>
              <a:t> &amp; M……</a:t>
            </a:r>
            <a:endParaRPr lang="en-ZA" sz="3200" b="1" dirty="0">
              <a:solidFill>
                <a:schemeClr val="bg1"/>
              </a:solidFill>
            </a:endParaRPr>
          </a:p>
        </p:txBody>
      </p:sp>
      <p:sp>
        <p:nvSpPr>
          <p:cNvPr id="2" name="Content Placeholder 1"/>
          <p:cNvSpPr>
            <a:spLocks noGrp="1"/>
          </p:cNvSpPr>
          <p:nvPr>
            <p:ph idx="1"/>
          </p:nvPr>
        </p:nvSpPr>
        <p:spPr>
          <a:xfrm>
            <a:off x="228600" y="1295400"/>
            <a:ext cx="8686800" cy="5105400"/>
          </a:xfrm>
        </p:spPr>
        <p:txBody>
          <a:bodyPr>
            <a:normAutofit/>
          </a:bodyPr>
          <a:lstStyle/>
          <a:p>
            <a:pPr lvl="0" algn="just">
              <a:lnSpc>
                <a:spcPct val="115000"/>
              </a:lnSpc>
            </a:pPr>
            <a:r>
              <a:rPr lang="en-GB" sz="2800" dirty="0" smtClean="0">
                <a:solidFill>
                  <a:prstClr val="black"/>
                </a:solidFill>
                <a:ea typeface="Times New Roman" panose="02020603050405020304" pitchFamily="18" charset="0"/>
                <a:cs typeface="Times New Roman" panose="02020603050405020304" pitchFamily="18" charset="0"/>
              </a:rPr>
              <a:t>There </a:t>
            </a:r>
            <a:r>
              <a:rPr lang="en-GB" sz="2800" dirty="0">
                <a:solidFill>
                  <a:prstClr val="black"/>
                </a:solidFill>
                <a:ea typeface="Times New Roman" panose="02020603050405020304" pitchFamily="18" charset="0"/>
                <a:cs typeface="Times New Roman" panose="02020603050405020304" pitchFamily="18" charset="0"/>
              </a:rPr>
              <a:t>was a feeling that tourism is not given adequate attention in the </a:t>
            </a:r>
            <a:r>
              <a:rPr lang="en-GB" sz="2800" dirty="0" smtClean="0">
                <a:solidFill>
                  <a:prstClr val="black"/>
                </a:solidFill>
                <a:ea typeface="Times New Roman" panose="02020603050405020304" pitchFamily="18" charset="0"/>
                <a:cs typeface="Times New Roman" panose="02020603050405020304" pitchFamily="18" charset="0"/>
              </a:rPr>
              <a:t>national/provincial </a:t>
            </a:r>
            <a:r>
              <a:rPr lang="en-GB" sz="2800" dirty="0">
                <a:solidFill>
                  <a:prstClr val="black"/>
                </a:solidFill>
                <a:ea typeface="Times New Roman" panose="02020603050405020304" pitchFamily="18" charset="0"/>
                <a:cs typeface="Times New Roman" panose="02020603050405020304" pitchFamily="18" charset="0"/>
              </a:rPr>
              <a:t>budget. </a:t>
            </a:r>
            <a:endParaRPr lang="en-GB" sz="2800" b="1" i="1" dirty="0">
              <a:solidFill>
                <a:prstClr val="black"/>
              </a:solidFill>
              <a:ea typeface="Times New Roman" panose="02020603050405020304" pitchFamily="18" charset="0"/>
              <a:cs typeface="Times New Roman" panose="02020603050405020304" pitchFamily="18" charset="0"/>
            </a:endParaRPr>
          </a:p>
          <a:p>
            <a:pPr algn="just">
              <a:lnSpc>
                <a:spcPct val="115000"/>
              </a:lnSpc>
            </a:pPr>
            <a:r>
              <a:rPr lang="en-GB" sz="2800" dirty="0" smtClean="0">
                <a:ea typeface="Times New Roman" panose="02020603050405020304" pitchFamily="18" charset="0"/>
                <a:cs typeface="Times New Roman" panose="02020603050405020304" pitchFamily="18" charset="0"/>
              </a:rPr>
              <a:t>For instance, a respondent said, </a:t>
            </a:r>
            <a:r>
              <a:rPr lang="en-GB" sz="28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GB"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GB" sz="2800" i="1" dirty="0">
                <a:latin typeface="Times New Roman" panose="02020603050405020304" pitchFamily="18" charset="0"/>
                <a:ea typeface="Times New Roman" panose="02020603050405020304" pitchFamily="18" charset="0"/>
                <a:cs typeface="Times New Roman" panose="02020603050405020304" pitchFamily="18" charset="0"/>
              </a:rPr>
              <a:t>now what happens is, if there are resources that are budgeted for, those resources are not forwarded down to the tourism industry but end up in the environment agendas and projects and tourism just gets a small percentage. Even the human resources [Environment Department] …have this idea that they are better than </a:t>
            </a:r>
            <a:r>
              <a:rPr lang="en-GB" sz="2800" i="1" dirty="0" smtClean="0">
                <a:latin typeface="Times New Roman" panose="02020603050405020304" pitchFamily="18" charset="0"/>
                <a:ea typeface="Times New Roman" panose="02020603050405020304" pitchFamily="18" charset="0"/>
                <a:cs typeface="Times New Roman" panose="02020603050405020304" pitchFamily="18" charset="0"/>
              </a:rPr>
              <a:t>tourism”</a:t>
            </a:r>
            <a:endParaRPr lang="en-US" sz="2800" dirty="0">
              <a:latin typeface="Times New Roman" panose="02020603050405020304" pitchFamily="18" charset="0"/>
              <a:cs typeface="Times New Roman" panose="02020603050405020304" pitchFamily="18" charset="0"/>
            </a:endParaRPr>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ct val="20000"/>
              </a:spcBef>
            </a:pPr>
            <a:endParaRPr lang="en-US" sz="3200" dirty="0">
              <a:solidFill>
                <a:prstClr val="black"/>
              </a:solidFill>
              <a:latin typeface="Calibri" pitchFamily="34" charset="0"/>
            </a:endParaRPr>
          </a:p>
        </p:txBody>
      </p:sp>
    </p:spTree>
    <p:extLst>
      <p:ext uri="{BB962C8B-B14F-4D97-AF65-F5344CB8AC3E}">
        <p14:creationId xmlns:p14="http://schemas.microsoft.com/office/powerpoint/2010/main" val="34169374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Autofit/>
          </a:bodyPr>
          <a:lstStyle/>
          <a:p>
            <a:pPr algn="l"/>
            <a:r>
              <a:rPr lang="en-ZA" sz="3200" b="1" dirty="0">
                <a:solidFill>
                  <a:schemeClr val="bg1"/>
                </a:solidFill>
              </a:rPr>
              <a:t>Policies that drive C &amp; M……</a:t>
            </a:r>
          </a:p>
        </p:txBody>
      </p:sp>
      <p:sp>
        <p:nvSpPr>
          <p:cNvPr id="2" name="Content Placeholder 1"/>
          <p:cNvSpPr>
            <a:spLocks noGrp="1"/>
          </p:cNvSpPr>
          <p:nvPr>
            <p:ph idx="1"/>
          </p:nvPr>
        </p:nvSpPr>
        <p:spPr>
          <a:xfrm>
            <a:off x="228600" y="1142717"/>
            <a:ext cx="8686800" cy="5258083"/>
          </a:xfrm>
        </p:spPr>
        <p:txBody>
          <a:bodyPr>
            <a:normAutofit fontScale="92500" lnSpcReduction="20000"/>
          </a:bodyPr>
          <a:lstStyle/>
          <a:p>
            <a:pPr algn="just">
              <a:lnSpc>
                <a:spcPct val="115000"/>
              </a:lnSpc>
            </a:pPr>
            <a:endParaRPr lang="en-GB" sz="2800" dirty="0" smtClean="0">
              <a:ea typeface="Times New Roman" panose="02020603050405020304" pitchFamily="18" charset="0"/>
              <a:cs typeface="Times New Roman" panose="02020603050405020304" pitchFamily="18" charset="0"/>
            </a:endParaRPr>
          </a:p>
          <a:p>
            <a:pPr algn="just">
              <a:lnSpc>
                <a:spcPct val="115000"/>
              </a:lnSpc>
            </a:pPr>
            <a:r>
              <a:rPr lang="en-GB" sz="3000" dirty="0" smtClean="0">
                <a:ea typeface="Times New Roman" panose="02020603050405020304" pitchFamily="18" charset="0"/>
                <a:cs typeface="Times New Roman" panose="02020603050405020304" pitchFamily="18" charset="0"/>
              </a:rPr>
              <a:t>We noted that there are bylaws </a:t>
            </a:r>
            <a:r>
              <a:rPr lang="en-GB" sz="3000" dirty="0">
                <a:ea typeface="Times New Roman" panose="02020603050405020304" pitchFamily="18" charset="0"/>
                <a:cs typeface="Times New Roman" panose="02020603050405020304" pitchFamily="18" charset="0"/>
              </a:rPr>
              <a:t>regulating coastal </a:t>
            </a:r>
            <a:r>
              <a:rPr lang="en-GB" sz="3000" dirty="0" smtClean="0">
                <a:ea typeface="Times New Roman" panose="02020603050405020304" pitchFamily="18" charset="0"/>
                <a:cs typeface="Times New Roman" panose="02020603050405020304" pitchFamily="18" charset="0"/>
              </a:rPr>
              <a:t>activities.</a:t>
            </a:r>
          </a:p>
          <a:p>
            <a:pPr algn="just">
              <a:lnSpc>
                <a:spcPct val="115000"/>
              </a:lnSpc>
            </a:pPr>
            <a:r>
              <a:rPr lang="en-GB" sz="3000" dirty="0" smtClean="0">
                <a:ea typeface="Times New Roman" panose="02020603050405020304" pitchFamily="18" charset="0"/>
                <a:cs typeface="Times New Roman" panose="02020603050405020304" pitchFamily="18" charset="0"/>
              </a:rPr>
              <a:t>We further noted that there is an overlap </a:t>
            </a:r>
            <a:r>
              <a:rPr lang="en-GB" sz="3000" dirty="0">
                <a:ea typeface="Times New Roman" panose="02020603050405020304" pitchFamily="18" charset="0"/>
                <a:cs typeface="Times New Roman" panose="02020603050405020304" pitchFamily="18" charset="0"/>
              </a:rPr>
              <a:t>between policies from different departments which makes control very difficult. </a:t>
            </a:r>
            <a:endParaRPr lang="en-GB" sz="3000" dirty="0" smtClean="0">
              <a:ea typeface="Times New Roman" panose="02020603050405020304" pitchFamily="18" charset="0"/>
              <a:cs typeface="Times New Roman" panose="02020603050405020304" pitchFamily="18" charset="0"/>
            </a:endParaRPr>
          </a:p>
          <a:p>
            <a:pPr algn="just">
              <a:lnSpc>
                <a:spcPct val="115000"/>
              </a:lnSpc>
            </a:pPr>
            <a:r>
              <a:rPr lang="en-GB" sz="3000" i="1" dirty="0">
                <a:latin typeface="Times New Roman" panose="02020603050405020304" pitchFamily="18" charset="0"/>
                <a:ea typeface="Times New Roman" panose="02020603050405020304" pitchFamily="18" charset="0"/>
                <a:cs typeface="Times New Roman" panose="02020603050405020304" pitchFamily="18" charset="0"/>
              </a:rPr>
              <a:t>They [have] got life guards too, but it is like with all due respect, there are plenty of rules and regulations in place, but doesn’t get control[led]. There is nobody really accountable. So it is there, but everybody [looks] the other way, everybody looks somewhere else. Who is accountable</a:t>
            </a:r>
            <a:endParaRPr lang="en-GB" sz="3000" b="1" dirty="0" smtClean="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ct val="20000"/>
              </a:spcBef>
            </a:pPr>
            <a:endParaRPr lang="en-US" sz="3200" dirty="0">
              <a:solidFill>
                <a:prstClr val="black"/>
              </a:solidFill>
              <a:latin typeface="Calibri" pitchFamily="34" charset="0"/>
            </a:endParaRPr>
          </a:p>
        </p:txBody>
      </p:sp>
    </p:spTree>
    <p:extLst>
      <p:ext uri="{BB962C8B-B14F-4D97-AF65-F5344CB8AC3E}">
        <p14:creationId xmlns:p14="http://schemas.microsoft.com/office/powerpoint/2010/main" val="3069949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Autofit/>
          </a:bodyPr>
          <a:lstStyle/>
          <a:p>
            <a:pPr algn="l"/>
            <a:r>
              <a:rPr lang="en-ZA" sz="2800" b="1" dirty="0">
                <a:solidFill>
                  <a:schemeClr val="bg1"/>
                </a:solidFill>
              </a:rPr>
              <a:t>Strategies and plans that guide marine and coastal tourism</a:t>
            </a:r>
          </a:p>
        </p:txBody>
      </p:sp>
      <p:sp>
        <p:nvSpPr>
          <p:cNvPr id="2" name="Content Placeholder 1"/>
          <p:cNvSpPr>
            <a:spLocks noGrp="1"/>
          </p:cNvSpPr>
          <p:nvPr>
            <p:ph idx="1"/>
          </p:nvPr>
        </p:nvSpPr>
        <p:spPr>
          <a:xfrm>
            <a:off x="0" y="1295400"/>
            <a:ext cx="9144000" cy="5105400"/>
          </a:xfrm>
        </p:spPr>
        <p:txBody>
          <a:bodyPr>
            <a:normAutofit/>
          </a:bodyPr>
          <a:lstStyle/>
          <a:p>
            <a:pPr algn="just">
              <a:lnSpc>
                <a:spcPct val="115000"/>
              </a:lnSpc>
            </a:pPr>
            <a:r>
              <a:rPr lang="en-GB" sz="2800" dirty="0" smtClean="0">
                <a:ea typeface="Times New Roman" panose="02020603050405020304" pitchFamily="18" charset="0"/>
                <a:cs typeface="Times New Roman" panose="02020603050405020304" pitchFamily="18" charset="0"/>
              </a:rPr>
              <a:t>There </a:t>
            </a:r>
            <a:r>
              <a:rPr lang="en-GB" sz="2800" dirty="0">
                <a:ea typeface="Times New Roman" panose="02020603050405020304" pitchFamily="18" charset="0"/>
                <a:cs typeface="Times New Roman" panose="02020603050405020304" pitchFamily="18" charset="0"/>
              </a:rPr>
              <a:t>is a clear and elaborate tourism policy in place, containing principles </a:t>
            </a:r>
            <a:r>
              <a:rPr lang="en-GB" sz="2800" dirty="0" smtClean="0">
                <a:ea typeface="Times New Roman" panose="02020603050405020304" pitchFamily="18" charset="0"/>
                <a:cs typeface="Times New Roman" panose="02020603050405020304" pitchFamily="18" charset="0"/>
              </a:rPr>
              <a:t>that support responsible </a:t>
            </a:r>
            <a:r>
              <a:rPr lang="en-GB" sz="2800" dirty="0">
                <a:ea typeface="Times New Roman" panose="02020603050405020304" pitchFamily="18" charset="0"/>
                <a:cs typeface="Times New Roman" panose="02020603050405020304" pitchFamily="18" charset="0"/>
              </a:rPr>
              <a:t>tourism. </a:t>
            </a:r>
            <a:endParaRPr lang="en-GB" sz="2800" dirty="0" smtClean="0">
              <a:ea typeface="Times New Roman" panose="02020603050405020304" pitchFamily="18" charset="0"/>
              <a:cs typeface="Times New Roman" panose="02020603050405020304" pitchFamily="18" charset="0"/>
            </a:endParaRPr>
          </a:p>
          <a:p>
            <a:pPr algn="just">
              <a:lnSpc>
                <a:spcPct val="115000"/>
              </a:lnSpc>
            </a:pPr>
            <a:r>
              <a:rPr lang="en-GB" sz="2800" dirty="0" smtClean="0">
                <a:solidFill>
                  <a:prstClr val="black"/>
                </a:solidFill>
                <a:ea typeface="Times New Roman" panose="02020603050405020304" pitchFamily="18" charset="0"/>
                <a:cs typeface="Times New Roman" panose="02020603050405020304" pitchFamily="18" charset="0"/>
              </a:rPr>
              <a:t>No explicit roles</a:t>
            </a:r>
            <a:r>
              <a:rPr lang="en-GB" sz="2800" dirty="0" smtClean="0">
                <a:ea typeface="Times New Roman" panose="02020603050405020304" pitchFamily="18" charset="0"/>
                <a:cs typeface="Times New Roman" panose="02020603050405020304" pitchFamily="18" charset="0"/>
              </a:rPr>
              <a:t>, </a:t>
            </a:r>
            <a:r>
              <a:rPr lang="en-GB" sz="2800" dirty="0">
                <a:ea typeface="Times New Roman" panose="02020603050405020304" pitchFamily="18" charset="0"/>
                <a:cs typeface="Times New Roman" panose="02020603050405020304" pitchFamily="18" charset="0"/>
              </a:rPr>
              <a:t>actions, and responsibilities of different stakeholders </a:t>
            </a:r>
            <a:r>
              <a:rPr lang="en-GB" sz="2800" dirty="0" smtClean="0">
                <a:ea typeface="Times New Roman" panose="02020603050405020304" pitchFamily="18" charset="0"/>
                <a:cs typeface="Times New Roman" panose="02020603050405020304" pitchFamily="18" charset="0"/>
              </a:rPr>
              <a:t>in the policy/strategy.</a:t>
            </a:r>
          </a:p>
          <a:p>
            <a:pPr algn="just">
              <a:lnSpc>
                <a:spcPct val="115000"/>
              </a:lnSpc>
            </a:pPr>
            <a:r>
              <a:rPr lang="en-GB" sz="2800" dirty="0">
                <a:ea typeface="Times New Roman" panose="02020603050405020304" pitchFamily="18" charset="0"/>
                <a:cs typeface="Times New Roman" panose="02020603050405020304" pitchFamily="18" charset="0"/>
              </a:rPr>
              <a:t>For instance, one respondent said, </a:t>
            </a:r>
            <a:r>
              <a:rPr lang="en-GB" sz="2800" i="1" dirty="0">
                <a:latin typeface="Times New Roman" panose="02020603050405020304" pitchFamily="18" charset="0"/>
                <a:ea typeface="Times New Roman" panose="02020603050405020304" pitchFamily="18" charset="0"/>
                <a:cs typeface="Times New Roman" panose="02020603050405020304" pitchFamily="18" charset="0"/>
              </a:rPr>
              <a:t>they should point out what is expected of the municipality [from the] … tourism perspective. Because [if] you [go] get to some of the Municipality[</a:t>
            </a:r>
            <a:r>
              <a:rPr lang="en-GB" sz="2800" i="1" dirty="0" err="1">
                <a:latin typeface="Times New Roman" panose="02020603050405020304" pitchFamily="18" charset="0"/>
                <a:ea typeface="Times New Roman" panose="02020603050405020304" pitchFamily="18" charset="0"/>
                <a:cs typeface="Times New Roman" panose="02020603050405020304" pitchFamily="18" charset="0"/>
              </a:rPr>
              <a:t>ies</a:t>
            </a:r>
            <a:r>
              <a:rPr lang="en-GB" sz="2800" i="1" dirty="0">
                <a:latin typeface="Times New Roman" panose="02020603050405020304" pitchFamily="18" charset="0"/>
                <a:ea typeface="Times New Roman" panose="02020603050405020304" pitchFamily="18" charset="0"/>
                <a:cs typeface="Times New Roman" panose="02020603050405020304" pitchFamily="18" charset="0"/>
              </a:rPr>
              <a:t>] and they don’t have a tourism office</a:t>
            </a:r>
            <a:endParaRPr lang="en-GB" sz="2800" b="1" dirty="0" smtClean="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ct val="20000"/>
              </a:spcBef>
            </a:pPr>
            <a:endParaRPr lang="en-US" sz="3200" dirty="0">
              <a:solidFill>
                <a:prstClr val="black"/>
              </a:solidFill>
              <a:latin typeface="Calibri" pitchFamily="34" charset="0"/>
            </a:endParaRPr>
          </a:p>
        </p:txBody>
      </p:sp>
    </p:spTree>
    <p:extLst>
      <p:ext uri="{BB962C8B-B14F-4D97-AF65-F5344CB8AC3E}">
        <p14:creationId xmlns:p14="http://schemas.microsoft.com/office/powerpoint/2010/main" val="38457766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Autofit/>
          </a:bodyPr>
          <a:lstStyle/>
          <a:p>
            <a:pPr algn="l"/>
            <a:r>
              <a:rPr lang="en-US" sz="3200" b="1" dirty="0">
                <a:solidFill>
                  <a:schemeClr val="bg1"/>
                </a:solidFill>
              </a:rPr>
              <a:t>Strategies and plans </a:t>
            </a:r>
            <a:r>
              <a:rPr lang="en-US" sz="3200" b="1" dirty="0" err="1" smtClean="0">
                <a:solidFill>
                  <a:schemeClr val="bg1"/>
                </a:solidFill>
              </a:rPr>
              <a:t>cont</a:t>
            </a:r>
            <a:r>
              <a:rPr lang="en-US" sz="3200" b="1" dirty="0" smtClean="0">
                <a:solidFill>
                  <a:schemeClr val="bg1"/>
                </a:solidFill>
              </a:rPr>
              <a:t>…..</a:t>
            </a:r>
            <a:endParaRPr lang="en-ZA" sz="3200" b="1" dirty="0">
              <a:solidFill>
                <a:schemeClr val="bg1"/>
              </a:solidFill>
            </a:endParaRPr>
          </a:p>
        </p:txBody>
      </p:sp>
      <p:sp>
        <p:nvSpPr>
          <p:cNvPr id="2" name="Content Placeholder 1"/>
          <p:cNvSpPr>
            <a:spLocks noGrp="1"/>
          </p:cNvSpPr>
          <p:nvPr>
            <p:ph idx="1"/>
          </p:nvPr>
        </p:nvSpPr>
        <p:spPr>
          <a:xfrm>
            <a:off x="0" y="1524000"/>
            <a:ext cx="9144000" cy="4876800"/>
          </a:xfrm>
        </p:spPr>
        <p:txBody>
          <a:bodyPr>
            <a:normAutofit fontScale="92500" lnSpcReduction="10000"/>
          </a:bodyPr>
          <a:lstStyle/>
          <a:p>
            <a:pPr algn="just">
              <a:lnSpc>
                <a:spcPct val="115000"/>
              </a:lnSpc>
            </a:pPr>
            <a:r>
              <a:rPr lang="en-GB" sz="3000" dirty="0" smtClean="0">
                <a:ea typeface="Times New Roman" panose="02020603050405020304" pitchFamily="18" charset="0"/>
                <a:cs typeface="Arial" panose="020B0604020202020204" pitchFamily="34" charset="0"/>
              </a:rPr>
              <a:t>There were concerns </a:t>
            </a:r>
            <a:r>
              <a:rPr lang="en-GB" sz="3000" dirty="0">
                <a:ea typeface="Times New Roman" panose="02020603050405020304" pitchFamily="18" charset="0"/>
                <a:cs typeface="Arial" panose="020B0604020202020204" pitchFamily="34" charset="0"/>
              </a:rPr>
              <a:t>about using a blanket regulation for all the provinces</a:t>
            </a:r>
            <a:r>
              <a:rPr lang="en-GB" sz="3000" dirty="0" smtClean="0">
                <a:ea typeface="Times New Roman" panose="02020603050405020304" pitchFamily="18" charset="0"/>
                <a:cs typeface="Arial" panose="020B0604020202020204" pitchFamily="34" charset="0"/>
              </a:rPr>
              <a:t>.</a:t>
            </a:r>
          </a:p>
          <a:p>
            <a:pPr marL="0" indent="0" algn="just">
              <a:lnSpc>
                <a:spcPct val="115000"/>
              </a:lnSpc>
              <a:buNone/>
            </a:pPr>
            <a:r>
              <a:rPr lang="en-GB" sz="2800" dirty="0" smtClean="0">
                <a:ea typeface="Times New Roman" panose="02020603050405020304" pitchFamily="18" charset="0"/>
                <a:cs typeface="Arial" panose="020B0604020202020204" pitchFamily="34" charset="0"/>
              </a:rPr>
              <a:t> </a:t>
            </a:r>
          </a:p>
          <a:p>
            <a:pPr algn="just">
              <a:lnSpc>
                <a:spcPct val="115000"/>
              </a:lnSpc>
            </a:pPr>
            <a:r>
              <a:rPr lang="en-GB" sz="2800" dirty="0" smtClean="0">
                <a:ea typeface="Times New Roman" panose="02020603050405020304" pitchFamily="18" charset="0"/>
                <a:cs typeface="Arial" panose="020B0604020202020204" pitchFamily="34" charset="0"/>
              </a:rPr>
              <a:t>One respondent commented, </a:t>
            </a:r>
            <a:r>
              <a:rPr lang="en-GB" sz="30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GB" sz="3000" i="1" dirty="0" smtClean="0">
                <a:latin typeface="Times New Roman" panose="02020603050405020304" pitchFamily="18" charset="0"/>
                <a:ea typeface="Times New Roman" panose="02020603050405020304" pitchFamily="18" charset="0"/>
                <a:cs typeface="Times New Roman" panose="02020603050405020304" pitchFamily="18" charset="0"/>
              </a:rPr>
              <a:t>banning </a:t>
            </a:r>
            <a:r>
              <a:rPr lang="en-GB" sz="3000" i="1" dirty="0">
                <a:latin typeface="Times New Roman" panose="02020603050405020304" pitchFamily="18" charset="0"/>
                <a:ea typeface="Times New Roman" panose="02020603050405020304" pitchFamily="18" charset="0"/>
                <a:cs typeface="Times New Roman" panose="02020603050405020304" pitchFamily="18" charset="0"/>
              </a:rPr>
              <a:t>every vehicle from the coast which i</a:t>
            </a:r>
            <a:r>
              <a:rPr lang="en-GB" sz="3000" i="1" dirty="0" smtClean="0">
                <a:latin typeface="Times New Roman" panose="02020603050405020304" pitchFamily="18" charset="0"/>
                <a:ea typeface="Times New Roman" panose="02020603050405020304" pitchFamily="18" charset="0"/>
                <a:cs typeface="Times New Roman" panose="02020603050405020304" pitchFamily="18" charset="0"/>
              </a:rPr>
              <a:t>s </a:t>
            </a:r>
            <a:r>
              <a:rPr lang="en-GB" sz="3000" i="1" dirty="0">
                <a:latin typeface="Times New Roman" panose="02020603050405020304" pitchFamily="18" charset="0"/>
                <a:ea typeface="Times New Roman" panose="02020603050405020304" pitchFamily="18" charset="0"/>
                <a:cs typeface="Times New Roman" panose="02020603050405020304" pitchFamily="18" charset="0"/>
              </a:rPr>
              <a:t>seen as being </a:t>
            </a:r>
            <a:r>
              <a:rPr lang="en-GB" sz="3000" i="1" dirty="0" smtClean="0">
                <a:latin typeface="Times New Roman" panose="02020603050405020304" pitchFamily="18" charset="0"/>
                <a:ea typeface="Times New Roman" panose="02020603050405020304" pitchFamily="18" charset="0"/>
                <a:cs typeface="Times New Roman" panose="02020603050405020304" pitchFamily="18" charset="0"/>
              </a:rPr>
              <a:t>problematic, </a:t>
            </a:r>
            <a:r>
              <a:rPr lang="en-GB" sz="3000" i="1" dirty="0">
                <a:latin typeface="Times New Roman" panose="02020603050405020304" pitchFamily="18" charset="0"/>
                <a:ea typeface="Times New Roman" panose="02020603050405020304" pitchFamily="18" charset="0"/>
                <a:cs typeface="Times New Roman" panose="02020603050405020304" pitchFamily="18" charset="0"/>
              </a:rPr>
              <a:t>that alone, without effective community participation, cannot lead to sustainable bio-diversity </a:t>
            </a:r>
            <a:r>
              <a:rPr lang="en-GB" sz="3000" i="1" dirty="0" smtClean="0">
                <a:latin typeface="Times New Roman" panose="02020603050405020304" pitchFamily="18" charset="0"/>
                <a:ea typeface="Times New Roman" panose="02020603050405020304" pitchFamily="18" charset="0"/>
                <a:cs typeface="Times New Roman" panose="02020603050405020304" pitchFamily="18" charset="0"/>
              </a:rPr>
              <a:t>conservation”.</a:t>
            </a:r>
            <a:r>
              <a:rPr lang="en-GB" sz="3000" dirty="0" smtClean="0">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
              <a:lnSpc>
                <a:spcPct val="115000"/>
              </a:lnSpc>
              <a:buNone/>
            </a:pPr>
            <a:endParaRPr lang="en-GB" sz="2800" dirty="0" smtClean="0">
              <a:latin typeface="Arial Narrow" panose="020B0606020202030204" pitchFamily="34" charset="0"/>
              <a:ea typeface="Times New Roman" panose="02020603050405020304" pitchFamily="18" charset="0"/>
              <a:cs typeface="Arial" panose="020B0604020202020204" pitchFamily="34" charset="0"/>
            </a:endParaRPr>
          </a:p>
          <a:p>
            <a:pPr algn="just">
              <a:lnSpc>
                <a:spcPct val="115000"/>
              </a:lnSpc>
            </a:pPr>
            <a:r>
              <a:rPr lang="en-GB" sz="3000" dirty="0" smtClean="0">
                <a:ea typeface="Times New Roman" panose="02020603050405020304" pitchFamily="18" charset="0"/>
                <a:cs typeface="Arial" panose="020B0604020202020204" pitchFamily="34" charset="0"/>
              </a:rPr>
              <a:t>Authorities </a:t>
            </a:r>
            <a:r>
              <a:rPr lang="en-GB" sz="3000" dirty="0">
                <a:ea typeface="Times New Roman" panose="02020603050405020304" pitchFamily="18" charset="0"/>
                <a:cs typeface="Arial" panose="020B0604020202020204" pitchFamily="34" charset="0"/>
              </a:rPr>
              <a:t>need to look at the </a:t>
            </a:r>
            <a:r>
              <a:rPr lang="en-GB" sz="3000" dirty="0" smtClean="0">
                <a:ea typeface="Times New Roman" panose="02020603050405020304" pitchFamily="18" charset="0"/>
                <a:cs typeface="Arial" panose="020B0604020202020204" pitchFamily="34" charset="0"/>
              </a:rPr>
              <a:t>matter, </a:t>
            </a:r>
            <a:r>
              <a:rPr lang="en-GB" sz="3000" dirty="0">
                <a:ea typeface="Times New Roman" panose="02020603050405020304" pitchFamily="18" charset="0"/>
                <a:cs typeface="Arial" panose="020B0604020202020204" pitchFamily="34" charset="0"/>
              </a:rPr>
              <a:t>case by case instead of </a:t>
            </a:r>
            <a:r>
              <a:rPr lang="en-GB" sz="3000" dirty="0" smtClean="0">
                <a:ea typeface="Times New Roman" panose="02020603050405020304" pitchFamily="18" charset="0"/>
                <a:cs typeface="Arial" panose="020B0604020202020204" pitchFamily="34" charset="0"/>
              </a:rPr>
              <a:t>a “one shoe fits all approach”.</a:t>
            </a:r>
            <a:endParaRPr lang="en-GB" sz="3000" b="1" dirty="0" smtClean="0">
              <a:ea typeface="Times New Roman" panose="02020603050405020304" pitchFamily="18" charset="0"/>
            </a:endParaRPr>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ct val="20000"/>
              </a:spcBef>
            </a:pPr>
            <a:endParaRPr lang="en-US" sz="3200" dirty="0">
              <a:solidFill>
                <a:prstClr val="black"/>
              </a:solidFill>
              <a:latin typeface="Calibri" pitchFamily="34" charset="0"/>
            </a:endParaRPr>
          </a:p>
        </p:txBody>
      </p:sp>
    </p:spTree>
    <p:extLst>
      <p:ext uri="{BB962C8B-B14F-4D97-AF65-F5344CB8AC3E}">
        <p14:creationId xmlns:p14="http://schemas.microsoft.com/office/powerpoint/2010/main" val="33561139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Autofit/>
          </a:bodyPr>
          <a:lstStyle/>
          <a:p>
            <a:pPr algn="l"/>
            <a:r>
              <a:rPr lang="en-US" sz="2800" b="1" dirty="0">
                <a:solidFill>
                  <a:schemeClr val="bg1"/>
                </a:solidFill>
              </a:rPr>
              <a:t>Governance structures and engagement in tourism</a:t>
            </a:r>
          </a:p>
        </p:txBody>
      </p:sp>
      <p:sp>
        <p:nvSpPr>
          <p:cNvPr id="2" name="Content Placeholder 1"/>
          <p:cNvSpPr>
            <a:spLocks noGrp="1"/>
          </p:cNvSpPr>
          <p:nvPr>
            <p:ph idx="1"/>
          </p:nvPr>
        </p:nvSpPr>
        <p:spPr>
          <a:xfrm>
            <a:off x="0" y="1295400"/>
            <a:ext cx="9144000" cy="5105400"/>
          </a:xfrm>
        </p:spPr>
        <p:txBody>
          <a:bodyPr>
            <a:normAutofit lnSpcReduction="10000"/>
          </a:bodyPr>
          <a:lstStyle/>
          <a:p>
            <a:pPr algn="just">
              <a:lnSpc>
                <a:spcPct val="115000"/>
              </a:lnSpc>
            </a:pPr>
            <a:r>
              <a:rPr lang="en-GB" sz="2800" dirty="0" smtClean="0">
                <a:ea typeface="Times New Roman" panose="02020603050405020304" pitchFamily="18" charset="0"/>
                <a:cs typeface="Arial" panose="020B0604020202020204" pitchFamily="34" charset="0"/>
              </a:rPr>
              <a:t>We found that </a:t>
            </a:r>
            <a:r>
              <a:rPr lang="en-GB" sz="2800" dirty="0">
                <a:ea typeface="Times New Roman" panose="02020603050405020304" pitchFamily="18" charset="0"/>
                <a:cs typeface="Arial" panose="020B0604020202020204" pitchFamily="34" charset="0"/>
              </a:rPr>
              <a:t>e</a:t>
            </a:r>
            <a:r>
              <a:rPr lang="en-GB" sz="2800" dirty="0" smtClean="0">
                <a:ea typeface="Times New Roman" panose="02020603050405020304" pitchFamily="18" charset="0"/>
                <a:cs typeface="Arial" panose="020B0604020202020204" pitchFamily="34" charset="0"/>
              </a:rPr>
              <a:t>ffectiveness is hindered by limited understanding of tourism functions within </a:t>
            </a:r>
            <a:r>
              <a:rPr lang="en-GB" sz="2800" dirty="0">
                <a:ea typeface="Times New Roman" panose="02020603050405020304" pitchFamily="18" charset="0"/>
                <a:cs typeface="Arial" panose="020B0604020202020204" pitchFamily="34" charset="0"/>
              </a:rPr>
              <a:t>M</a:t>
            </a:r>
            <a:r>
              <a:rPr lang="en-GB" sz="2800" dirty="0" smtClean="0">
                <a:ea typeface="Times New Roman" panose="02020603050405020304" pitchFamily="18" charset="0"/>
                <a:cs typeface="Arial" panose="020B0604020202020204" pitchFamily="34" charset="0"/>
              </a:rPr>
              <a:t>unicipalities.</a:t>
            </a:r>
          </a:p>
          <a:p>
            <a:pPr algn="just">
              <a:lnSpc>
                <a:spcPct val="115000"/>
              </a:lnSpc>
            </a:pPr>
            <a:r>
              <a:rPr lang="en-GB" sz="2800" dirty="0" smtClean="0">
                <a:ea typeface="Times New Roman" panose="02020603050405020304" pitchFamily="18" charset="0"/>
                <a:cs typeface="Arial" panose="020B0604020202020204" pitchFamily="34" charset="0"/>
              </a:rPr>
              <a:t>Lack </a:t>
            </a:r>
            <a:r>
              <a:rPr lang="en-GB" sz="2800" dirty="0">
                <a:ea typeface="Times New Roman" panose="02020603050405020304" pitchFamily="18" charset="0"/>
                <a:cs typeface="Arial" panose="020B0604020202020204" pitchFamily="34" charset="0"/>
              </a:rPr>
              <a:t>of tourism prioritisation in some </a:t>
            </a:r>
            <a:r>
              <a:rPr lang="en-GB" sz="2800" dirty="0" smtClean="0">
                <a:ea typeface="Times New Roman" panose="02020603050405020304" pitchFamily="18" charset="0"/>
                <a:cs typeface="Arial" panose="020B0604020202020204" pitchFamily="34" charset="0"/>
              </a:rPr>
              <a:t>Municipalities/ Government was </a:t>
            </a:r>
            <a:r>
              <a:rPr lang="en-GB" sz="2800" dirty="0">
                <a:ea typeface="Times New Roman" panose="02020603050405020304" pitchFamily="18" charset="0"/>
                <a:cs typeface="Arial" panose="020B0604020202020204" pitchFamily="34" charset="0"/>
              </a:rPr>
              <a:t>also identified. </a:t>
            </a:r>
            <a:endParaRPr lang="en-GB" sz="2800" dirty="0" smtClean="0">
              <a:ea typeface="Times New Roman" panose="02020603050405020304" pitchFamily="18" charset="0"/>
              <a:cs typeface="Arial" panose="020B0604020202020204" pitchFamily="34" charset="0"/>
            </a:endParaRPr>
          </a:p>
          <a:p>
            <a:pPr algn="just">
              <a:lnSpc>
                <a:spcPct val="115000"/>
              </a:lnSpc>
            </a:pPr>
            <a:r>
              <a:rPr lang="en-GB" sz="2800" dirty="0">
                <a:ea typeface="Times New Roman" panose="02020603050405020304" pitchFamily="18" charset="0"/>
                <a:cs typeface="Arial" panose="020B0604020202020204" pitchFamily="34" charset="0"/>
              </a:rPr>
              <a:t>For instance, one respondent indicated </a:t>
            </a:r>
            <a:r>
              <a:rPr lang="en-GB" sz="2800" dirty="0" smtClean="0">
                <a:ea typeface="Times New Roman" panose="02020603050405020304" pitchFamily="18" charset="0"/>
                <a:cs typeface="Arial" panose="020B0604020202020204" pitchFamily="34" charset="0"/>
              </a:rPr>
              <a:t>that, “</a:t>
            </a:r>
            <a:r>
              <a:rPr lang="en-GB" sz="2800" i="1" dirty="0" smtClean="0">
                <a:latin typeface="Times New Roman" panose="02020603050405020304" pitchFamily="18" charset="0"/>
                <a:ea typeface="Times New Roman" panose="02020603050405020304" pitchFamily="18" charset="0"/>
                <a:cs typeface="Times New Roman" panose="02020603050405020304" pitchFamily="18" charset="0"/>
              </a:rPr>
              <a:t>what </a:t>
            </a:r>
            <a:r>
              <a:rPr lang="en-GB" sz="2800" i="1" dirty="0">
                <a:latin typeface="Times New Roman" panose="02020603050405020304" pitchFamily="18" charset="0"/>
                <a:ea typeface="Times New Roman" panose="02020603050405020304" pitchFamily="18" charset="0"/>
                <a:cs typeface="Times New Roman" panose="02020603050405020304" pitchFamily="18" charset="0"/>
              </a:rPr>
              <a:t>is happening in KZN is that one entity that has been managing the coast has been removed and another entity put </a:t>
            </a:r>
            <a:r>
              <a:rPr lang="en-GB" sz="2800" i="1" dirty="0" smtClean="0">
                <a:latin typeface="Times New Roman" panose="02020603050405020304" pitchFamily="18" charset="0"/>
                <a:ea typeface="Times New Roman" panose="02020603050405020304" pitchFamily="18" charset="0"/>
                <a:cs typeface="Times New Roman" panose="02020603050405020304" pitchFamily="18" charset="0"/>
              </a:rPr>
              <a:t>in place. </a:t>
            </a:r>
            <a:r>
              <a:rPr lang="en-GB" sz="2800" i="1" dirty="0">
                <a:latin typeface="Times New Roman" panose="02020603050405020304" pitchFamily="18" charset="0"/>
                <a:ea typeface="Times New Roman" panose="02020603050405020304" pitchFamily="18" charset="0"/>
                <a:cs typeface="Times New Roman" panose="02020603050405020304" pitchFamily="18" charset="0"/>
              </a:rPr>
              <a:t>The latter does not have the capacity to do the job of monitoring illegal fishing, who is going to </a:t>
            </a:r>
            <a:r>
              <a:rPr lang="en-GB" sz="2800" i="1" dirty="0" smtClean="0">
                <a:latin typeface="Times New Roman" panose="02020603050405020304" pitchFamily="18" charset="0"/>
                <a:ea typeface="Times New Roman" panose="02020603050405020304" pitchFamily="18" charset="0"/>
                <a:cs typeface="Times New Roman" panose="02020603050405020304" pitchFamily="18" charset="0"/>
              </a:rPr>
              <a:t>suffer, ….those </a:t>
            </a:r>
            <a:r>
              <a:rPr lang="en-GB" sz="2800" i="1" dirty="0">
                <a:latin typeface="Times New Roman" panose="02020603050405020304" pitchFamily="18" charset="0"/>
                <a:ea typeface="Times New Roman" panose="02020603050405020304" pitchFamily="18" charset="0"/>
                <a:cs typeface="Times New Roman" panose="02020603050405020304" pitchFamily="18" charset="0"/>
              </a:rPr>
              <a:t>people who depend on the coast for </a:t>
            </a:r>
            <a:r>
              <a:rPr lang="en-GB" sz="2800" i="1" dirty="0" smtClean="0">
                <a:latin typeface="Times New Roman" panose="02020603050405020304" pitchFamily="18" charset="0"/>
                <a:ea typeface="Times New Roman" panose="02020603050405020304" pitchFamily="18" charset="0"/>
                <a:cs typeface="Times New Roman" panose="02020603050405020304" pitchFamily="18" charset="0"/>
              </a:rPr>
              <a:t>subsistence”</a:t>
            </a:r>
            <a:endParaRPr lang="en-ZA" sz="28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Aft>
                <a:spcPts val="0"/>
              </a:spcAft>
              <a:buNone/>
            </a:pPr>
            <a:endParaRPr lang="en-ZA" sz="2400" dirty="0">
              <a:ea typeface="Times New Roman" panose="02020603050405020304" pitchFamily="18" charset="0"/>
            </a:endParaRPr>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ct val="20000"/>
              </a:spcBef>
            </a:pPr>
            <a:endParaRPr lang="en-US" sz="3200" dirty="0">
              <a:solidFill>
                <a:prstClr val="black"/>
              </a:solidFill>
              <a:latin typeface="Calibri" pitchFamily="34" charset="0"/>
            </a:endParaRPr>
          </a:p>
        </p:txBody>
      </p:sp>
    </p:spTree>
    <p:extLst>
      <p:ext uri="{BB962C8B-B14F-4D97-AF65-F5344CB8AC3E}">
        <p14:creationId xmlns:p14="http://schemas.microsoft.com/office/powerpoint/2010/main" val="3363060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Autofit/>
          </a:bodyPr>
          <a:lstStyle/>
          <a:p>
            <a:pPr algn="l"/>
            <a:r>
              <a:rPr lang="en-ZA" sz="2800" b="1" dirty="0">
                <a:solidFill>
                  <a:schemeClr val="bg1"/>
                </a:solidFill>
              </a:rPr>
              <a:t>Implementation and monitoring </a:t>
            </a:r>
            <a:r>
              <a:rPr lang="en-ZA" sz="2800" b="1" dirty="0" smtClean="0">
                <a:solidFill>
                  <a:schemeClr val="bg1"/>
                </a:solidFill>
              </a:rPr>
              <a:t>of tourism </a:t>
            </a:r>
            <a:r>
              <a:rPr lang="en-ZA" sz="2800" b="1" dirty="0">
                <a:solidFill>
                  <a:schemeClr val="bg1"/>
                </a:solidFill>
              </a:rPr>
              <a:t>policies</a:t>
            </a:r>
          </a:p>
        </p:txBody>
      </p:sp>
      <p:sp>
        <p:nvSpPr>
          <p:cNvPr id="2" name="Content Placeholder 1"/>
          <p:cNvSpPr>
            <a:spLocks noGrp="1"/>
          </p:cNvSpPr>
          <p:nvPr>
            <p:ph idx="1"/>
          </p:nvPr>
        </p:nvSpPr>
        <p:spPr>
          <a:xfrm>
            <a:off x="0" y="1295400"/>
            <a:ext cx="9144000" cy="5410200"/>
          </a:xfrm>
        </p:spPr>
        <p:txBody>
          <a:bodyPr>
            <a:normAutofit lnSpcReduction="10000"/>
          </a:bodyPr>
          <a:lstStyle/>
          <a:p>
            <a:pPr algn="just">
              <a:lnSpc>
                <a:spcPct val="115000"/>
              </a:lnSpc>
            </a:pPr>
            <a:r>
              <a:rPr lang="en-GB" sz="2800" dirty="0" smtClean="0">
                <a:ea typeface="Times New Roman" panose="02020603050405020304" pitchFamily="18" charset="0"/>
                <a:cs typeface="Arial" panose="020B0604020202020204" pitchFamily="34" charset="0"/>
              </a:rPr>
              <a:t>We noted that some Government </a:t>
            </a:r>
            <a:r>
              <a:rPr lang="en-GB" sz="2800" dirty="0">
                <a:ea typeface="Times New Roman" panose="02020603050405020304" pitchFamily="18" charset="0"/>
                <a:cs typeface="Arial" panose="020B0604020202020204" pitchFamily="34" charset="0"/>
              </a:rPr>
              <a:t>departments sometimes suffer from a ‘silo effect</a:t>
            </a:r>
            <a:r>
              <a:rPr lang="en-GB" sz="2800" dirty="0" smtClean="0">
                <a:ea typeface="Times New Roman" panose="02020603050405020304" pitchFamily="18" charset="0"/>
                <a:cs typeface="Arial" panose="020B0604020202020204" pitchFamily="34" charset="0"/>
              </a:rPr>
              <a:t>’-one department </a:t>
            </a:r>
            <a:r>
              <a:rPr lang="en-GB" sz="2800" dirty="0">
                <a:ea typeface="Times New Roman" panose="02020603050405020304" pitchFamily="18" charset="0"/>
                <a:cs typeface="Arial" panose="020B0604020202020204" pitchFamily="34" charset="0"/>
              </a:rPr>
              <a:t>does not care or even know about the workings of another. </a:t>
            </a:r>
            <a:endParaRPr lang="en-GB" sz="2800" dirty="0" smtClean="0">
              <a:ea typeface="Times New Roman" panose="02020603050405020304" pitchFamily="18" charset="0"/>
              <a:cs typeface="Arial" panose="020B0604020202020204" pitchFamily="34" charset="0"/>
            </a:endParaRPr>
          </a:p>
          <a:p>
            <a:pPr algn="just">
              <a:lnSpc>
                <a:spcPct val="115000"/>
              </a:lnSpc>
            </a:pPr>
            <a:r>
              <a:rPr lang="en-GB" sz="2800" dirty="0" smtClean="0">
                <a:ea typeface="Times New Roman" panose="02020603050405020304" pitchFamily="18" charset="0"/>
                <a:cs typeface="Arial" panose="020B0604020202020204" pitchFamily="34" charset="0"/>
              </a:rPr>
              <a:t>As </a:t>
            </a:r>
            <a:r>
              <a:rPr lang="en-GB" sz="2800" dirty="0">
                <a:ea typeface="Times New Roman" panose="02020603050405020304" pitchFamily="18" charset="0"/>
                <a:cs typeface="Arial" panose="020B0604020202020204" pitchFamily="34" charset="0"/>
              </a:rPr>
              <a:t>one respondent noted, </a:t>
            </a:r>
            <a:r>
              <a:rPr lang="en-GB" sz="2800" i="1" dirty="0">
                <a:latin typeface="Times New Roman" panose="02020603050405020304" pitchFamily="18" charset="0"/>
                <a:ea typeface="Times New Roman" panose="02020603050405020304" pitchFamily="18" charset="0"/>
                <a:cs typeface="Times New Roman" panose="02020603050405020304" pitchFamily="18" charset="0"/>
              </a:rPr>
              <a:t>no, there are some people that do not bother. They do not care; they say that they don’t want to get involved because it’s not their department. So, at the end of the day, some people just sit in the office, don’t care about what is going on because nobody wants to do anything about it and it’s getting </a:t>
            </a:r>
            <a:r>
              <a:rPr lang="en-GB" sz="2800" i="1" dirty="0" smtClean="0">
                <a:latin typeface="Times New Roman" panose="02020603050405020304" pitchFamily="18" charset="0"/>
                <a:ea typeface="Times New Roman" panose="02020603050405020304" pitchFamily="18" charset="0"/>
                <a:cs typeface="Times New Roman" panose="02020603050405020304" pitchFamily="18" charset="0"/>
              </a:rPr>
              <a:t>worse.</a:t>
            </a:r>
            <a:r>
              <a:rPr lang="en-GB" sz="2800" dirty="0" smtClean="0">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15000"/>
              </a:lnSpc>
            </a:pPr>
            <a:r>
              <a:rPr lang="en-GB" sz="2800" dirty="0" smtClean="0">
                <a:ea typeface="Times New Roman" panose="02020603050405020304" pitchFamily="18" charset="0"/>
                <a:cs typeface="Arial" panose="020B0604020202020204" pitchFamily="34" charset="0"/>
              </a:rPr>
              <a:t>There is limited or poor communication amongst Government Departments.</a:t>
            </a:r>
            <a:endParaRPr lang="en-ZA" sz="2800" dirty="0">
              <a:ea typeface="Times New Roman" panose="02020603050405020304" pitchFamily="18" charset="0"/>
            </a:endParaRPr>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ct val="20000"/>
              </a:spcBef>
            </a:pPr>
            <a:endParaRPr lang="en-US" sz="3200" dirty="0">
              <a:solidFill>
                <a:prstClr val="black"/>
              </a:solidFill>
              <a:latin typeface="Calibri" pitchFamily="34" charset="0"/>
            </a:endParaRPr>
          </a:p>
        </p:txBody>
      </p:sp>
    </p:spTree>
    <p:extLst>
      <p:ext uri="{BB962C8B-B14F-4D97-AF65-F5344CB8AC3E}">
        <p14:creationId xmlns:p14="http://schemas.microsoft.com/office/powerpoint/2010/main" val="32939425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Autofit/>
          </a:bodyPr>
          <a:lstStyle/>
          <a:p>
            <a:pPr algn="l"/>
            <a:r>
              <a:rPr lang="en-ZA" sz="2800" b="1" dirty="0">
                <a:solidFill>
                  <a:schemeClr val="bg1"/>
                </a:solidFill>
              </a:rPr>
              <a:t>Governance capacity, coordination and effectiveness</a:t>
            </a:r>
          </a:p>
        </p:txBody>
      </p:sp>
      <p:sp>
        <p:nvSpPr>
          <p:cNvPr id="2" name="Content Placeholder 1"/>
          <p:cNvSpPr>
            <a:spLocks noGrp="1"/>
          </p:cNvSpPr>
          <p:nvPr>
            <p:ph idx="1"/>
          </p:nvPr>
        </p:nvSpPr>
        <p:spPr>
          <a:xfrm>
            <a:off x="0" y="1447800"/>
            <a:ext cx="9144000" cy="4953000"/>
          </a:xfrm>
        </p:spPr>
        <p:txBody>
          <a:bodyPr>
            <a:normAutofit fontScale="92500" lnSpcReduction="10000"/>
          </a:bodyPr>
          <a:lstStyle/>
          <a:p>
            <a:pPr lvl="0" algn="just">
              <a:lnSpc>
                <a:spcPct val="115000"/>
              </a:lnSpc>
            </a:pPr>
            <a:r>
              <a:rPr lang="en-GB" sz="3000" dirty="0" smtClean="0">
                <a:solidFill>
                  <a:prstClr val="black"/>
                </a:solidFill>
                <a:ea typeface="Times New Roman" panose="02020603050405020304" pitchFamily="18" charset="0"/>
                <a:cs typeface="Times New Roman" panose="02020603050405020304" pitchFamily="18" charset="0"/>
              </a:rPr>
              <a:t>Respondents </a:t>
            </a:r>
            <a:r>
              <a:rPr lang="en-GB" sz="3000" dirty="0">
                <a:solidFill>
                  <a:prstClr val="black"/>
                </a:solidFill>
                <a:ea typeface="Times New Roman" panose="02020603050405020304" pitchFamily="18" charset="0"/>
                <a:cs typeface="Times New Roman" panose="02020603050405020304" pitchFamily="18" charset="0"/>
              </a:rPr>
              <a:t>were of the opinion that the </a:t>
            </a:r>
            <a:r>
              <a:rPr lang="en-GB" sz="3000" dirty="0" smtClean="0">
                <a:solidFill>
                  <a:prstClr val="black"/>
                </a:solidFill>
                <a:ea typeface="Times New Roman" panose="02020603050405020304" pitchFamily="18" charset="0"/>
                <a:cs typeface="Times New Roman" panose="02020603050405020304" pitchFamily="18" charset="0"/>
              </a:rPr>
              <a:t>Government </a:t>
            </a:r>
            <a:r>
              <a:rPr lang="en-GB" sz="3000" dirty="0">
                <a:solidFill>
                  <a:prstClr val="black"/>
                </a:solidFill>
                <a:ea typeface="Times New Roman" panose="02020603050405020304" pitchFamily="18" charset="0"/>
                <a:cs typeface="Times New Roman" panose="02020603050405020304" pitchFamily="18" charset="0"/>
              </a:rPr>
              <a:t>has no absolute control over </a:t>
            </a:r>
            <a:r>
              <a:rPr lang="en-GB" sz="3000" dirty="0" smtClean="0">
                <a:solidFill>
                  <a:prstClr val="black"/>
                </a:solidFill>
                <a:ea typeface="Times New Roman" panose="02020603050405020304" pitchFamily="18" charset="0"/>
                <a:cs typeface="Times New Roman" panose="02020603050405020304" pitchFamily="18" charset="0"/>
              </a:rPr>
              <a:t>the coordination of coastal and marine tourism. </a:t>
            </a:r>
            <a:endParaRPr lang="en-ZA" sz="3000" dirty="0">
              <a:solidFill>
                <a:prstClr val="black"/>
              </a:solidFill>
              <a:ea typeface="Times New Roman" panose="02020603050405020304" pitchFamily="18" charset="0"/>
            </a:endParaRPr>
          </a:p>
          <a:p>
            <a:pPr algn="just">
              <a:lnSpc>
                <a:spcPct val="115000"/>
              </a:lnSpc>
            </a:pPr>
            <a:r>
              <a:rPr lang="en-GB" sz="3000" dirty="0" smtClean="0">
                <a:ea typeface="Times New Roman" panose="02020603050405020304" pitchFamily="18" charset="0"/>
                <a:cs typeface="Times New Roman" panose="02020603050405020304" pitchFamily="18" charset="0"/>
              </a:rPr>
              <a:t>A </a:t>
            </a:r>
            <a:r>
              <a:rPr lang="en-GB" sz="3000" dirty="0">
                <a:ea typeface="Times New Roman" panose="02020603050405020304" pitchFamily="18" charset="0"/>
                <a:cs typeface="Times New Roman" panose="02020603050405020304" pitchFamily="18" charset="0"/>
              </a:rPr>
              <a:t>respondent from the KZN South Coast noted, </a:t>
            </a:r>
            <a:r>
              <a:rPr lang="en-GB" sz="3000" dirty="0" smtClean="0">
                <a:ea typeface="Times New Roman" panose="02020603050405020304" pitchFamily="18" charset="0"/>
                <a:cs typeface="Times New Roman" panose="02020603050405020304" pitchFamily="18" charset="0"/>
              </a:rPr>
              <a:t>“</a:t>
            </a:r>
            <a:r>
              <a:rPr lang="en-GB" sz="3000" i="1" dirty="0" smtClean="0">
                <a:latin typeface="Times New Roman" panose="02020603050405020304" pitchFamily="18" charset="0"/>
                <a:ea typeface="Times New Roman" panose="02020603050405020304" pitchFamily="18" charset="0"/>
                <a:cs typeface="Times New Roman" panose="02020603050405020304" pitchFamily="18" charset="0"/>
              </a:rPr>
              <a:t>when </a:t>
            </a:r>
            <a:r>
              <a:rPr lang="en-GB" sz="3000" i="1" dirty="0">
                <a:latin typeface="Times New Roman" panose="02020603050405020304" pitchFamily="18" charset="0"/>
                <a:ea typeface="Times New Roman" panose="02020603050405020304" pitchFamily="18" charset="0"/>
                <a:cs typeface="Times New Roman" panose="02020603050405020304" pitchFamily="18" charset="0"/>
              </a:rPr>
              <a:t>you look at the conditions of South Coast and compare it to Cape Town, it’s like you are in two different countries working under one policy, there are four provinces namely, KwaZulu-Natal, Eastern Cape, Western Cape and Northern Cape, and the people need to manage all the four areas but they are sitting in Cape </a:t>
            </a:r>
            <a:r>
              <a:rPr lang="en-GB" sz="3000" i="1" dirty="0" smtClean="0">
                <a:latin typeface="Times New Roman" panose="02020603050405020304" pitchFamily="18" charset="0"/>
                <a:ea typeface="Times New Roman" panose="02020603050405020304" pitchFamily="18" charset="0"/>
                <a:cs typeface="Times New Roman" panose="02020603050405020304" pitchFamily="18" charset="0"/>
              </a:rPr>
              <a:t>Town”</a:t>
            </a:r>
            <a:r>
              <a:rPr lang="en-GB" sz="3000" dirty="0" smtClean="0">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ct val="20000"/>
              </a:spcBef>
            </a:pPr>
            <a:endParaRPr lang="en-US" sz="3200" dirty="0">
              <a:solidFill>
                <a:prstClr val="black"/>
              </a:solidFill>
              <a:latin typeface="Calibri" pitchFamily="34" charset="0"/>
            </a:endParaRPr>
          </a:p>
        </p:txBody>
      </p:sp>
    </p:spTree>
    <p:extLst>
      <p:ext uri="{BB962C8B-B14F-4D97-AF65-F5344CB8AC3E}">
        <p14:creationId xmlns:p14="http://schemas.microsoft.com/office/powerpoint/2010/main" val="33152604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1"/>
          <p:cNvSpPr>
            <a:spLocks noGrp="1"/>
          </p:cNvSpPr>
          <p:nvPr>
            <p:ph idx="1"/>
          </p:nvPr>
        </p:nvSpPr>
        <p:spPr>
          <a:xfrm>
            <a:off x="0" y="1219200"/>
            <a:ext cx="9144000" cy="5181600"/>
          </a:xfrm>
        </p:spPr>
        <p:txBody>
          <a:bodyPr>
            <a:noAutofit/>
          </a:bodyPr>
          <a:lstStyle/>
          <a:p>
            <a:pPr lvl="0" algn="just">
              <a:spcAft>
                <a:spcPts val="800"/>
              </a:spcAft>
              <a:buFont typeface="Symbol" panose="05050102010706020507" pitchFamily="18" charset="2"/>
              <a:buChar char=""/>
            </a:pPr>
            <a:r>
              <a:rPr lang="en-GB" sz="2400" dirty="0">
                <a:ea typeface="Times New Roman" panose="02020603050405020304" pitchFamily="18" charset="0"/>
                <a:cs typeface="Arial" panose="020B0604020202020204" pitchFamily="34" charset="0"/>
              </a:rPr>
              <a:t>Tourism is increasingly receiving the recognition it deserves as a driver for economic </a:t>
            </a:r>
            <a:r>
              <a:rPr lang="en-GB" sz="2400" dirty="0" smtClean="0">
                <a:ea typeface="Times New Roman" panose="02020603050405020304" pitchFamily="18" charset="0"/>
                <a:cs typeface="Arial" panose="020B0604020202020204" pitchFamily="34" charset="0"/>
              </a:rPr>
              <a:t>development.</a:t>
            </a:r>
          </a:p>
          <a:p>
            <a:pPr lvl="0" algn="just">
              <a:spcAft>
                <a:spcPts val="800"/>
              </a:spcAft>
              <a:buFont typeface="Symbol" panose="05050102010706020507" pitchFamily="18" charset="2"/>
              <a:buChar char=""/>
            </a:pPr>
            <a:r>
              <a:rPr lang="en-ZA" sz="2400" dirty="0" smtClean="0"/>
              <a:t>Very strong and attractive coastal </a:t>
            </a:r>
            <a:r>
              <a:rPr lang="en-ZA" sz="2400" dirty="0"/>
              <a:t>environments (beaches, fine landscapes, coral reefs, birds, fish, marine mammals and other wildlife</a:t>
            </a:r>
            <a:r>
              <a:rPr lang="en-ZA" sz="2400" dirty="0" smtClean="0"/>
              <a:t>).</a:t>
            </a:r>
          </a:p>
          <a:p>
            <a:pPr lvl="0" algn="just">
              <a:spcAft>
                <a:spcPts val="800"/>
              </a:spcAft>
              <a:buFont typeface="Symbol" panose="05050102010706020507" pitchFamily="18" charset="2"/>
              <a:buChar char=""/>
            </a:pPr>
            <a:r>
              <a:rPr lang="en-ZA" sz="2400" dirty="0" smtClean="0">
                <a:ea typeface="Times New Roman" panose="02020603050405020304" pitchFamily="18" charset="0"/>
                <a:cs typeface="Times New Roman" panose="02020603050405020304" pitchFamily="18" charset="0"/>
              </a:rPr>
              <a:t>Major source for </a:t>
            </a:r>
            <a:r>
              <a:rPr lang="en-ZA" sz="2400" dirty="0">
                <a:ea typeface="Times New Roman" panose="02020603050405020304" pitchFamily="18" charset="0"/>
                <a:cs typeface="Times New Roman" panose="02020603050405020304" pitchFamily="18" charset="0"/>
              </a:rPr>
              <a:t>revenue generation, local job creation and </a:t>
            </a:r>
            <a:r>
              <a:rPr lang="en-ZA" sz="2400" dirty="0" smtClean="0">
                <a:ea typeface="Times New Roman" panose="02020603050405020304" pitchFamily="18" charset="0"/>
                <a:cs typeface="Times New Roman" panose="02020603050405020304" pitchFamily="18" charset="0"/>
              </a:rPr>
              <a:t>economic prosperity.</a:t>
            </a:r>
          </a:p>
          <a:p>
            <a:pPr algn="just"/>
            <a:r>
              <a:rPr lang="en-ZA" sz="2400" dirty="0" smtClean="0">
                <a:ea typeface="Times New Roman" panose="02020603050405020304" pitchFamily="18" charset="0"/>
                <a:cs typeface="Times New Roman" panose="02020603050405020304" pitchFamily="18" charset="0"/>
              </a:rPr>
              <a:t>Well developed infrastructure, community </a:t>
            </a:r>
            <a:r>
              <a:rPr lang="en-ZA" sz="2400" dirty="0">
                <a:ea typeface="Times New Roman" panose="02020603050405020304" pitchFamily="18" charset="0"/>
                <a:cs typeface="Times New Roman" panose="02020603050405020304" pitchFamily="18" charset="0"/>
              </a:rPr>
              <a:t>facilities, </a:t>
            </a:r>
            <a:r>
              <a:rPr lang="en-ZA" sz="2400" dirty="0" smtClean="0">
                <a:ea typeface="Times New Roman" panose="02020603050405020304" pitchFamily="18" charset="0"/>
                <a:cs typeface="Times New Roman" panose="02020603050405020304" pitchFamily="18" charset="0"/>
              </a:rPr>
              <a:t>and increasing awareness </a:t>
            </a:r>
            <a:r>
              <a:rPr lang="en-ZA" sz="2400" dirty="0">
                <a:ea typeface="Times New Roman" panose="02020603050405020304" pitchFamily="18" charset="0"/>
                <a:cs typeface="Times New Roman" panose="02020603050405020304" pitchFamily="18" charset="0"/>
              </a:rPr>
              <a:t>of </a:t>
            </a:r>
            <a:r>
              <a:rPr lang="en-ZA" sz="2400" dirty="0" smtClean="0">
                <a:ea typeface="Times New Roman" panose="02020603050405020304" pitchFamily="18" charset="0"/>
                <a:cs typeface="Times New Roman" panose="02020603050405020304" pitchFamily="18" charset="0"/>
              </a:rPr>
              <a:t>C &amp; M conservation</a:t>
            </a:r>
            <a:r>
              <a:rPr lang="en-ZA" sz="2400" dirty="0">
                <a:ea typeface="Times New Roman" panose="02020603050405020304" pitchFamily="18" charset="0"/>
                <a:cs typeface="Times New Roman" panose="02020603050405020304" pitchFamily="18" charset="0"/>
              </a:rPr>
              <a:t>.</a:t>
            </a:r>
            <a:endParaRPr lang="en-ZA" sz="2400" dirty="0" smtClean="0">
              <a:ea typeface="Times New Roman" panose="02020603050405020304" pitchFamily="18" charset="0"/>
              <a:cs typeface="Times New Roman" panose="02020603050405020304" pitchFamily="18" charset="0"/>
            </a:endParaRPr>
          </a:p>
          <a:p>
            <a:pPr algn="just"/>
            <a:r>
              <a:rPr lang="en-ZA" sz="2400" dirty="0">
                <a:ea typeface="Times New Roman" panose="02020603050405020304" pitchFamily="18" charset="0"/>
                <a:cs typeface="Times New Roman" panose="02020603050405020304" pitchFamily="18" charset="0"/>
              </a:rPr>
              <a:t> Various laws and policies have been introduced to protect the marine and coastal </a:t>
            </a:r>
            <a:r>
              <a:rPr lang="en-ZA" sz="2400" dirty="0" smtClean="0">
                <a:ea typeface="Times New Roman" panose="02020603050405020304" pitchFamily="18" charset="0"/>
                <a:cs typeface="Times New Roman" panose="02020603050405020304" pitchFamily="18" charset="0"/>
              </a:rPr>
              <a:t>environment. </a:t>
            </a:r>
          </a:p>
          <a:p>
            <a:pPr algn="just"/>
            <a:r>
              <a:rPr lang="en-US" sz="2400" dirty="0" smtClean="0">
                <a:ea typeface="Times New Roman" panose="02020603050405020304" pitchFamily="18" charset="0"/>
                <a:cs typeface="Times New Roman" panose="02020603050405020304" pitchFamily="18" charset="0"/>
              </a:rPr>
              <a:t>Decentralized governance mechanisms. </a:t>
            </a:r>
            <a:endParaRPr lang="en-GB" sz="2400" dirty="0" smtClean="0">
              <a:ea typeface="Times New Roman" panose="02020603050405020304" pitchFamily="18" charset="0"/>
              <a:cs typeface="Times New Roman" panose="02020603050405020304" pitchFamily="18" charset="0"/>
            </a:endParaRPr>
          </a:p>
        </p:txBody>
      </p:sp>
      <p:sp>
        <p:nvSpPr>
          <p:cNvPr id="6" name="Content Placeholder 1"/>
          <p:cNvSpPr txBox="1">
            <a:spLocks/>
          </p:cNvSpPr>
          <p:nvPr/>
        </p:nvSpPr>
        <p:spPr>
          <a:xfrm>
            <a:off x="152400" y="1295117"/>
            <a:ext cx="9144000" cy="525808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just" defTabSz="914400" rtl="0" eaLnBrk="1" fontAlgn="auto" latinLnBrk="0" hangingPunct="1">
              <a:lnSpc>
                <a:spcPct val="115000"/>
              </a:lnSpc>
              <a:spcBef>
                <a:spcPct val="20000"/>
              </a:spcBef>
              <a:spcAft>
                <a:spcPts val="0"/>
              </a:spcAft>
              <a:buClrTx/>
              <a:buSzTx/>
              <a:buFont typeface="Arial" pitchFamily="34" charset="0"/>
              <a:buNone/>
              <a:tabLst/>
              <a:defRPr/>
            </a:pPr>
            <a:endParaRPr kumimoji="0" lang="en-GB" sz="2800" b="1" i="0" u="none" strike="noStrike" kern="1200" cap="none" spc="0" normalizeH="0" baseline="0" noProof="0" dirty="0" smtClean="0">
              <a:ln>
                <a:noFill/>
              </a:ln>
              <a:solidFill>
                <a:prstClr val="black"/>
              </a:solidFill>
              <a:effectLst/>
              <a:uLnTx/>
              <a:uFillTx/>
              <a:latin typeface="Arial Narrow" panose="020B0606020202030204" pitchFamily="34" charset="0"/>
              <a:ea typeface="Times New Roman" panose="02020603050405020304" pitchFamily="18" charset="0"/>
              <a:cs typeface="Times New Roman" panose="02020603050405020304" pitchFamily="18" charset="0"/>
            </a:endParaRPr>
          </a:p>
        </p:txBody>
      </p:sp>
      <p:sp>
        <p:nvSpPr>
          <p:cNvPr id="7" name="Title 3"/>
          <p:cNvSpPr>
            <a:spLocks noGrp="1"/>
          </p:cNvSpPr>
          <p:nvPr>
            <p:ph type="title"/>
          </p:nvPr>
        </p:nvSpPr>
        <p:spPr>
          <a:xfrm>
            <a:off x="3657600" y="152400"/>
            <a:ext cx="5334000" cy="838200"/>
          </a:xfrm>
        </p:spPr>
        <p:txBody>
          <a:bodyPr>
            <a:noAutofit/>
          </a:bodyPr>
          <a:lstStyle/>
          <a:p>
            <a:pPr algn="l"/>
            <a:r>
              <a:rPr lang="en-US" sz="3200" b="1" dirty="0" smtClean="0">
                <a:solidFill>
                  <a:schemeClr val="bg1"/>
                </a:solidFill>
              </a:rPr>
              <a:t>Strengths </a:t>
            </a:r>
            <a:endParaRPr lang="en-ZA" sz="3200" b="1" dirty="0">
              <a:solidFill>
                <a:schemeClr val="bg1"/>
              </a:solidFill>
            </a:endParaRPr>
          </a:p>
        </p:txBody>
      </p:sp>
    </p:spTree>
    <p:extLst>
      <p:ext uri="{BB962C8B-B14F-4D97-AF65-F5344CB8AC3E}">
        <p14:creationId xmlns:p14="http://schemas.microsoft.com/office/powerpoint/2010/main" val="1716545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1"/>
          <p:cNvSpPr>
            <a:spLocks noGrp="1"/>
          </p:cNvSpPr>
          <p:nvPr>
            <p:ph idx="1"/>
          </p:nvPr>
        </p:nvSpPr>
        <p:spPr>
          <a:xfrm>
            <a:off x="0" y="1524000"/>
            <a:ext cx="9144000" cy="4876800"/>
          </a:xfrm>
        </p:spPr>
        <p:txBody>
          <a:bodyPr>
            <a:noAutofit/>
          </a:bodyPr>
          <a:lstStyle/>
          <a:p>
            <a:pPr algn="just">
              <a:lnSpc>
                <a:spcPct val="115000"/>
              </a:lnSpc>
            </a:pPr>
            <a:r>
              <a:rPr lang="en-GB" dirty="0" smtClean="0">
                <a:ea typeface="Times New Roman" panose="02020603050405020304" pitchFamily="18" charset="0"/>
                <a:cs typeface="Arial" panose="020B0604020202020204" pitchFamily="34" charset="0"/>
              </a:rPr>
              <a:t>Lack </a:t>
            </a:r>
            <a:r>
              <a:rPr lang="en-GB" dirty="0">
                <a:ea typeface="Times New Roman" panose="02020603050405020304" pitchFamily="18" charset="0"/>
                <a:cs typeface="Arial" panose="020B0604020202020204" pitchFamily="34" charset="0"/>
              </a:rPr>
              <a:t>of governance mechanisms that ensure full utilization of coastal and marine resources. </a:t>
            </a:r>
            <a:endParaRPr lang="en-GB" dirty="0" smtClean="0">
              <a:ea typeface="Times New Roman" panose="02020603050405020304" pitchFamily="18" charset="0"/>
              <a:cs typeface="Arial" panose="020B0604020202020204" pitchFamily="34" charset="0"/>
            </a:endParaRPr>
          </a:p>
          <a:p>
            <a:pPr algn="just">
              <a:lnSpc>
                <a:spcPct val="115000"/>
              </a:lnSpc>
            </a:pPr>
            <a:r>
              <a:rPr lang="en-GB" dirty="0" smtClean="0">
                <a:ea typeface="Times New Roman" panose="02020603050405020304" pitchFamily="18" charset="0"/>
                <a:cs typeface="Arial" panose="020B0604020202020204" pitchFamily="34" charset="0"/>
              </a:rPr>
              <a:t>Lack </a:t>
            </a:r>
            <a:r>
              <a:rPr lang="en-GB" dirty="0">
                <a:ea typeface="Times New Roman" panose="02020603050405020304" pitchFamily="18" charset="0"/>
                <a:cs typeface="Arial" panose="020B0604020202020204" pitchFamily="34" charset="0"/>
              </a:rPr>
              <a:t>of funding prospects for tourism projects among investors</a:t>
            </a:r>
            <a:r>
              <a:rPr lang="en-GB" dirty="0" smtClean="0">
                <a:ea typeface="Times New Roman" panose="02020603050405020304" pitchFamily="18" charset="0"/>
                <a:cs typeface="Arial" panose="020B0604020202020204" pitchFamily="34" charset="0"/>
              </a:rPr>
              <a:t>.</a:t>
            </a:r>
          </a:p>
          <a:p>
            <a:pPr algn="just">
              <a:lnSpc>
                <a:spcPct val="115000"/>
              </a:lnSpc>
            </a:pPr>
            <a:r>
              <a:rPr lang="en-GB" dirty="0" smtClean="0">
                <a:ea typeface="Times New Roman" panose="02020603050405020304" pitchFamily="18" charset="0"/>
                <a:cs typeface="Arial" panose="020B0604020202020204" pitchFamily="34" charset="0"/>
              </a:rPr>
              <a:t> </a:t>
            </a:r>
            <a:r>
              <a:rPr lang="en-GB" dirty="0">
                <a:ea typeface="Times New Roman" panose="02020603050405020304" pitchFamily="18" charset="0"/>
                <a:cs typeface="Arial" panose="020B0604020202020204" pitchFamily="34" charset="0"/>
              </a:rPr>
              <a:t>Lack of institutional arrangements and uncoordinated marine policies </a:t>
            </a:r>
            <a:endParaRPr lang="en-GB" dirty="0" smtClean="0">
              <a:ea typeface="Times New Roman" panose="02020603050405020304" pitchFamily="18" charset="0"/>
              <a:cs typeface="Arial" panose="020B0604020202020204" pitchFamily="34" charset="0"/>
            </a:endParaRPr>
          </a:p>
          <a:p>
            <a:pPr lvl="0" algn="just">
              <a:spcAft>
                <a:spcPts val="800"/>
              </a:spcAft>
              <a:buFont typeface="Symbol" panose="05050102010706020507" pitchFamily="18" charset="2"/>
              <a:buChar char=""/>
            </a:pPr>
            <a:endParaRPr lang="en-GB" sz="2800" dirty="0"/>
          </a:p>
          <a:p>
            <a:pPr algn="just">
              <a:lnSpc>
                <a:spcPct val="115000"/>
              </a:lnSpc>
            </a:pPr>
            <a:endParaRPr lang="en-GB" sz="2800" b="1" dirty="0" smtClean="0">
              <a:latin typeface="Arial Narrow" panose="020B0606020202030204" pitchFamily="34" charset="0"/>
              <a:ea typeface="Times New Roman" panose="02020603050405020304" pitchFamily="18" charset="0"/>
              <a:cs typeface="Times New Roman" panose="02020603050405020304" pitchFamily="18" charset="0"/>
            </a:endParaRPr>
          </a:p>
        </p:txBody>
      </p:sp>
      <p:sp>
        <p:nvSpPr>
          <p:cNvPr id="6" name="Content Placeholder 1"/>
          <p:cNvSpPr txBox="1">
            <a:spLocks/>
          </p:cNvSpPr>
          <p:nvPr/>
        </p:nvSpPr>
        <p:spPr>
          <a:xfrm>
            <a:off x="152400" y="1295117"/>
            <a:ext cx="9144000" cy="525808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lnSpc>
                <a:spcPct val="115000"/>
              </a:lnSpc>
              <a:buFont typeface="Arial" pitchFamily="34" charset="0"/>
              <a:buNone/>
            </a:pPr>
            <a:endParaRPr lang="en-GB" sz="2800" b="1" dirty="0" smtClean="0">
              <a:latin typeface="Arial Narrow" panose="020B0606020202030204" pitchFamily="34" charset="0"/>
              <a:ea typeface="Times New Roman" panose="02020603050405020304" pitchFamily="18" charset="0"/>
              <a:cs typeface="Times New Roman" panose="02020603050405020304" pitchFamily="18" charset="0"/>
            </a:endParaRPr>
          </a:p>
        </p:txBody>
      </p:sp>
      <p:sp>
        <p:nvSpPr>
          <p:cNvPr id="7" name="Title 3"/>
          <p:cNvSpPr>
            <a:spLocks noGrp="1"/>
          </p:cNvSpPr>
          <p:nvPr>
            <p:ph type="title"/>
          </p:nvPr>
        </p:nvSpPr>
        <p:spPr>
          <a:xfrm>
            <a:off x="3657600" y="152400"/>
            <a:ext cx="5334000" cy="838200"/>
          </a:xfrm>
        </p:spPr>
        <p:txBody>
          <a:bodyPr>
            <a:noAutofit/>
          </a:bodyPr>
          <a:lstStyle/>
          <a:p>
            <a:pPr algn="l"/>
            <a:r>
              <a:rPr lang="en-US" sz="3200" b="1" dirty="0" smtClean="0">
                <a:solidFill>
                  <a:schemeClr val="bg1"/>
                </a:solidFill>
              </a:rPr>
              <a:t>Challenges</a:t>
            </a:r>
            <a:endParaRPr lang="en-ZA" sz="3200" b="1" dirty="0">
              <a:solidFill>
                <a:schemeClr val="bg1"/>
              </a:solidFill>
            </a:endParaRPr>
          </a:p>
        </p:txBody>
      </p:sp>
    </p:spTree>
    <p:extLst>
      <p:ext uri="{BB962C8B-B14F-4D97-AF65-F5344CB8AC3E}">
        <p14:creationId xmlns:p14="http://schemas.microsoft.com/office/powerpoint/2010/main" val="119748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Autofit/>
          </a:bodyPr>
          <a:lstStyle/>
          <a:p>
            <a:pPr algn="l"/>
            <a:r>
              <a:rPr lang="en-US" sz="3200" b="1" dirty="0" smtClean="0">
                <a:solidFill>
                  <a:schemeClr val="bg1"/>
                </a:solidFill>
              </a:rPr>
              <a:t>Challenges </a:t>
            </a:r>
            <a:r>
              <a:rPr lang="en-US" sz="3200" b="1" dirty="0" err="1" smtClean="0">
                <a:solidFill>
                  <a:schemeClr val="bg1"/>
                </a:solidFill>
              </a:rPr>
              <a:t>cont</a:t>
            </a:r>
            <a:r>
              <a:rPr lang="en-US" sz="3200" b="1" dirty="0" smtClean="0">
                <a:solidFill>
                  <a:schemeClr val="bg1"/>
                </a:solidFill>
              </a:rPr>
              <a:t>…</a:t>
            </a:r>
            <a:endParaRPr lang="en-ZA" sz="3200" b="1" dirty="0">
              <a:solidFill>
                <a:schemeClr val="bg1"/>
              </a:solidFill>
            </a:endParaRPr>
          </a:p>
        </p:txBody>
      </p:sp>
      <p:sp>
        <p:nvSpPr>
          <p:cNvPr id="2" name="Content Placeholder 1"/>
          <p:cNvSpPr>
            <a:spLocks noGrp="1"/>
          </p:cNvSpPr>
          <p:nvPr>
            <p:ph idx="1"/>
          </p:nvPr>
        </p:nvSpPr>
        <p:spPr>
          <a:xfrm>
            <a:off x="0" y="1600200"/>
            <a:ext cx="9144000" cy="4800600"/>
          </a:xfrm>
        </p:spPr>
        <p:txBody>
          <a:bodyPr>
            <a:noAutofit/>
          </a:bodyPr>
          <a:lstStyle/>
          <a:p>
            <a:pPr lvl="0" algn="just">
              <a:lnSpc>
                <a:spcPct val="115000"/>
              </a:lnSpc>
            </a:pPr>
            <a:r>
              <a:rPr lang="en-GB" dirty="0">
                <a:solidFill>
                  <a:prstClr val="black"/>
                </a:solidFill>
                <a:ea typeface="Times New Roman" panose="02020603050405020304" pitchFamily="18" charset="0"/>
                <a:cs typeface="Arial" panose="020B0604020202020204" pitchFamily="34" charset="0"/>
              </a:rPr>
              <a:t>Lack of capacity of local authorities to manage coastal and marine tourism. </a:t>
            </a:r>
            <a:endParaRPr lang="en-GB" dirty="0" smtClean="0">
              <a:solidFill>
                <a:prstClr val="black"/>
              </a:solidFill>
              <a:ea typeface="Times New Roman" panose="02020603050405020304" pitchFamily="18" charset="0"/>
              <a:cs typeface="Arial" panose="020B0604020202020204" pitchFamily="34" charset="0"/>
            </a:endParaRPr>
          </a:p>
          <a:p>
            <a:pPr lvl="0" algn="just">
              <a:spcAft>
                <a:spcPts val="800"/>
              </a:spcAft>
              <a:buFont typeface="Symbol" panose="05050102010706020507" pitchFamily="18" charset="2"/>
              <a:buChar char=""/>
            </a:pPr>
            <a:r>
              <a:rPr lang="en-US" dirty="0" smtClean="0">
                <a:solidFill>
                  <a:prstClr val="black"/>
                </a:solidFill>
                <a:cs typeface="Arial" panose="020B0604020202020204" pitchFamily="34" charset="0"/>
              </a:rPr>
              <a:t>Lack </a:t>
            </a:r>
            <a:r>
              <a:rPr lang="en-US" dirty="0">
                <a:solidFill>
                  <a:prstClr val="black"/>
                </a:solidFill>
                <a:cs typeface="Arial" panose="020B0604020202020204" pitchFamily="34" charset="0"/>
              </a:rPr>
              <a:t>of institutional autonomy for local tourism departments</a:t>
            </a:r>
            <a:r>
              <a:rPr lang="en-US" dirty="0" smtClean="0">
                <a:solidFill>
                  <a:prstClr val="black"/>
                </a:solidFill>
                <a:cs typeface="Arial" panose="020B0604020202020204" pitchFamily="34" charset="0"/>
              </a:rPr>
              <a:t>.</a:t>
            </a:r>
          </a:p>
          <a:p>
            <a:pPr lvl="0" algn="just">
              <a:spcAft>
                <a:spcPts val="800"/>
              </a:spcAft>
              <a:buFont typeface="Symbol" panose="05050102010706020507" pitchFamily="18" charset="2"/>
              <a:buChar char=""/>
            </a:pPr>
            <a:r>
              <a:rPr lang="en-US" dirty="0" smtClean="0">
                <a:solidFill>
                  <a:prstClr val="black"/>
                </a:solidFill>
                <a:cs typeface="Arial" panose="020B0604020202020204" pitchFamily="34" charset="0"/>
              </a:rPr>
              <a:t>Budgetary </a:t>
            </a:r>
            <a:r>
              <a:rPr lang="en-US" dirty="0">
                <a:solidFill>
                  <a:prstClr val="black"/>
                </a:solidFill>
                <a:cs typeface="Arial" panose="020B0604020202020204" pitchFamily="34" charset="0"/>
              </a:rPr>
              <a:t>constraints </a:t>
            </a:r>
            <a:r>
              <a:rPr lang="en-US" dirty="0" smtClean="0">
                <a:solidFill>
                  <a:prstClr val="black"/>
                </a:solidFill>
                <a:cs typeface="Arial" panose="020B0604020202020204" pitchFamily="34" charset="0"/>
              </a:rPr>
              <a:t>at </a:t>
            </a:r>
            <a:r>
              <a:rPr lang="en-US" dirty="0">
                <a:solidFill>
                  <a:prstClr val="black"/>
                </a:solidFill>
                <a:cs typeface="Arial" panose="020B0604020202020204" pitchFamily="34" charset="0"/>
              </a:rPr>
              <a:t>national and provincial level</a:t>
            </a:r>
            <a:r>
              <a:rPr lang="en-US" dirty="0" smtClean="0">
                <a:solidFill>
                  <a:prstClr val="black"/>
                </a:solidFill>
                <a:cs typeface="Arial" panose="020B0604020202020204" pitchFamily="34" charset="0"/>
              </a:rPr>
              <a:t>.</a:t>
            </a:r>
          </a:p>
          <a:p>
            <a:pPr lvl="0" algn="just">
              <a:spcAft>
                <a:spcPts val="800"/>
              </a:spcAft>
              <a:buFont typeface="Symbol" panose="05050102010706020507" pitchFamily="18" charset="2"/>
              <a:buChar char=""/>
            </a:pPr>
            <a:r>
              <a:rPr lang="en-GB" dirty="0" smtClean="0">
                <a:solidFill>
                  <a:prstClr val="black"/>
                </a:solidFill>
                <a:ea typeface="Times New Roman" panose="02020603050405020304" pitchFamily="18" charset="0"/>
                <a:cs typeface="Arial" panose="020B0604020202020204" pitchFamily="34" charset="0"/>
              </a:rPr>
              <a:t>lack </a:t>
            </a:r>
            <a:r>
              <a:rPr lang="en-GB" dirty="0">
                <a:solidFill>
                  <a:prstClr val="black"/>
                </a:solidFill>
                <a:ea typeface="Times New Roman" panose="02020603050405020304" pitchFamily="18" charset="0"/>
                <a:cs typeface="Arial" panose="020B0604020202020204" pitchFamily="34" charset="0"/>
              </a:rPr>
              <a:t>of a clear national strategy on coastal and marine tourism.</a:t>
            </a:r>
            <a:endParaRPr lang="en-US" dirty="0">
              <a:solidFill>
                <a:prstClr val="black"/>
              </a:solidFill>
              <a:cs typeface="Arial" panose="020B0604020202020204" pitchFamily="34" charset="0"/>
            </a:endParaRPr>
          </a:p>
          <a:p>
            <a:pPr marL="0" indent="0" algn="just">
              <a:lnSpc>
                <a:spcPct val="115000"/>
              </a:lnSpc>
              <a:buNone/>
            </a:pPr>
            <a:endParaRPr lang="en-GB" sz="2800" dirty="0" smtClean="0">
              <a:ea typeface="Times New Roman" panose="02020603050405020304" pitchFamily="18" charset="0"/>
              <a:cs typeface="Times New Roman" panose="02020603050405020304" pitchFamily="18" charset="0"/>
            </a:endParaRPr>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auto" latinLnBrk="0" hangingPunct="0">
              <a:lnSpc>
                <a:spcPct val="100000"/>
              </a:lnSpc>
              <a:spcBef>
                <a:spcPct val="2000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Calibri" pitchFamily="34" charset="0"/>
              <a:ea typeface="+mn-ea"/>
              <a:cs typeface="+mn-cs"/>
            </a:endParaRPr>
          </a:p>
        </p:txBody>
      </p:sp>
    </p:spTree>
    <p:extLst>
      <p:ext uri="{BB962C8B-B14F-4D97-AF65-F5344CB8AC3E}">
        <p14:creationId xmlns:p14="http://schemas.microsoft.com/office/powerpoint/2010/main" val="3596772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rmAutofit/>
          </a:bodyPr>
          <a:lstStyle/>
          <a:p>
            <a:r>
              <a:rPr lang="en-ZA" sz="3200" b="1" dirty="0" smtClean="0">
                <a:solidFill>
                  <a:schemeClr val="bg1"/>
                </a:solidFill>
              </a:rPr>
              <a:t>Introduction</a:t>
            </a:r>
            <a:endParaRPr lang="en-ZA" sz="3200" b="1" dirty="0">
              <a:solidFill>
                <a:schemeClr val="bg1"/>
              </a:solidFill>
            </a:endParaRPr>
          </a:p>
        </p:txBody>
      </p:sp>
      <p:sp>
        <p:nvSpPr>
          <p:cNvPr id="2" name="Content Placeholder 1"/>
          <p:cNvSpPr>
            <a:spLocks noGrp="1"/>
          </p:cNvSpPr>
          <p:nvPr>
            <p:ph idx="1"/>
          </p:nvPr>
        </p:nvSpPr>
        <p:spPr>
          <a:xfrm>
            <a:off x="377" y="1142718"/>
            <a:ext cx="9143623" cy="5258082"/>
          </a:xfrm>
        </p:spPr>
        <p:txBody>
          <a:bodyPr>
            <a:noAutofit/>
          </a:bodyPr>
          <a:lstStyle/>
          <a:p>
            <a:pPr algn="just">
              <a:spcAft>
                <a:spcPts val="0"/>
              </a:spcAft>
              <a:tabLst>
                <a:tab pos="2339340" algn="l"/>
              </a:tabLst>
            </a:pPr>
            <a:endParaRPr lang="en-GB" sz="2400" dirty="0" smtClean="0">
              <a:ea typeface="Times New Roman" panose="02020603050405020304" pitchFamily="18" charset="0"/>
            </a:endParaRPr>
          </a:p>
          <a:p>
            <a:pPr algn="just">
              <a:spcAft>
                <a:spcPts val="0"/>
              </a:spcAft>
              <a:tabLst>
                <a:tab pos="2339340" algn="l"/>
              </a:tabLst>
            </a:pPr>
            <a:r>
              <a:rPr lang="en-GB" sz="2800" dirty="0" smtClean="0">
                <a:ea typeface="Times New Roman" panose="02020603050405020304" pitchFamily="18" charset="0"/>
              </a:rPr>
              <a:t>Governance </a:t>
            </a:r>
            <a:r>
              <a:rPr lang="en-GB" sz="2800" dirty="0">
                <a:ea typeface="Times New Roman" panose="02020603050405020304" pitchFamily="18" charset="0"/>
              </a:rPr>
              <a:t>includes </a:t>
            </a:r>
            <a:r>
              <a:rPr lang="en-GB" sz="2800" dirty="0" smtClean="0">
                <a:ea typeface="Times New Roman" panose="02020603050405020304" pitchFamily="18" charset="0"/>
              </a:rPr>
              <a:t>formal </a:t>
            </a:r>
            <a:r>
              <a:rPr lang="en-GB" sz="2800" dirty="0">
                <a:ea typeface="Times New Roman" panose="02020603050405020304" pitchFamily="18" charset="0"/>
              </a:rPr>
              <a:t>and informal </a:t>
            </a:r>
            <a:r>
              <a:rPr lang="en-GB" sz="2800" dirty="0" smtClean="0">
                <a:ea typeface="Times New Roman" panose="02020603050405020304" pitchFamily="18" charset="0"/>
              </a:rPr>
              <a:t>arrangements</a:t>
            </a:r>
          </a:p>
          <a:p>
            <a:pPr algn="just">
              <a:spcAft>
                <a:spcPts val="0"/>
              </a:spcAft>
              <a:tabLst>
                <a:tab pos="2339340" algn="l"/>
              </a:tabLst>
            </a:pPr>
            <a:r>
              <a:rPr lang="en-GB" sz="2800" dirty="0" smtClean="0">
                <a:ea typeface="Times New Roman" panose="02020603050405020304" pitchFamily="18" charset="0"/>
              </a:rPr>
              <a:t>Through governance </a:t>
            </a:r>
            <a:r>
              <a:rPr lang="en-GB" sz="2800" dirty="0">
                <a:ea typeface="Times New Roman" panose="02020603050405020304" pitchFamily="18" charset="0"/>
              </a:rPr>
              <a:t>information is </a:t>
            </a:r>
            <a:r>
              <a:rPr lang="en-GB" sz="2800" dirty="0" smtClean="0">
                <a:ea typeface="Times New Roman" panose="02020603050405020304" pitchFamily="18" charset="0"/>
              </a:rPr>
              <a:t>shared and </a:t>
            </a:r>
            <a:r>
              <a:rPr lang="en-GB" sz="2800" dirty="0">
                <a:ea typeface="Times New Roman" panose="02020603050405020304" pitchFamily="18" charset="0"/>
              </a:rPr>
              <a:t>interests are negotiated, </a:t>
            </a:r>
            <a:endParaRPr lang="en-GB" sz="2800" dirty="0" smtClean="0">
              <a:ea typeface="Times New Roman" panose="02020603050405020304" pitchFamily="18" charset="0"/>
            </a:endParaRPr>
          </a:p>
          <a:p>
            <a:pPr algn="just">
              <a:spcAft>
                <a:spcPts val="0"/>
              </a:spcAft>
              <a:tabLst>
                <a:tab pos="2339340" algn="l"/>
              </a:tabLst>
            </a:pPr>
            <a:r>
              <a:rPr lang="en-GB" sz="2800" dirty="0" smtClean="0">
                <a:ea typeface="Times New Roman" panose="02020603050405020304" pitchFamily="18" charset="0"/>
              </a:rPr>
              <a:t>Through governance policy </a:t>
            </a:r>
            <a:r>
              <a:rPr lang="en-GB" sz="2800" dirty="0">
                <a:ea typeface="Times New Roman" panose="02020603050405020304" pitchFamily="18" charset="0"/>
              </a:rPr>
              <a:t>decisions are made, and actions are </a:t>
            </a:r>
            <a:r>
              <a:rPr lang="en-GB" sz="2800" dirty="0" smtClean="0">
                <a:ea typeface="Times New Roman" panose="02020603050405020304" pitchFamily="18" charset="0"/>
              </a:rPr>
              <a:t>implemented.</a:t>
            </a:r>
            <a:endParaRPr lang="en-GB" sz="2800" dirty="0">
              <a:ea typeface="Times New Roman" panose="02020603050405020304" pitchFamily="18" charset="0"/>
            </a:endParaRPr>
          </a:p>
          <a:p>
            <a:pPr>
              <a:defRPr/>
            </a:pPr>
            <a:r>
              <a:rPr lang="en-ZA" sz="2800" dirty="0" smtClean="0"/>
              <a:t>Governance requires engagement </a:t>
            </a:r>
            <a:r>
              <a:rPr lang="en-ZA" sz="2800" dirty="0"/>
              <a:t>of </a:t>
            </a:r>
            <a:r>
              <a:rPr lang="en-ZA" sz="2800" dirty="0" smtClean="0"/>
              <a:t>key </a:t>
            </a:r>
            <a:r>
              <a:rPr lang="en-ZA" sz="2800" dirty="0"/>
              <a:t>public and private stakeholder </a:t>
            </a:r>
            <a:r>
              <a:rPr lang="en-ZA" sz="2800" dirty="0" smtClean="0"/>
              <a:t>bodies.</a:t>
            </a:r>
          </a:p>
          <a:p>
            <a:pPr>
              <a:defRPr/>
            </a:pPr>
            <a:r>
              <a:rPr lang="en-ZA" sz="2800" dirty="0" smtClean="0"/>
              <a:t>Therefore the research shows how coastal and marine tourism governance can be effectively integrated </a:t>
            </a:r>
            <a:r>
              <a:rPr lang="en-ZA" sz="2800" dirty="0"/>
              <a:t>into local sustainable development. </a:t>
            </a:r>
            <a:endParaRPr lang="en-US" sz="2800" dirty="0" smtClean="0"/>
          </a:p>
        </p:txBody>
      </p:sp>
    </p:spTree>
    <p:extLst>
      <p:ext uri="{BB962C8B-B14F-4D97-AF65-F5344CB8AC3E}">
        <p14:creationId xmlns:p14="http://schemas.microsoft.com/office/powerpoint/2010/main" val="29385616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Autofit/>
          </a:bodyPr>
          <a:lstStyle/>
          <a:p>
            <a:pPr algn="l"/>
            <a:r>
              <a:rPr lang="en-US" sz="3200" b="1" dirty="0" smtClean="0">
                <a:solidFill>
                  <a:schemeClr val="bg1"/>
                </a:solidFill>
              </a:rPr>
              <a:t>Opportunities</a:t>
            </a:r>
            <a:endParaRPr lang="en-ZA" sz="3200" b="1" dirty="0">
              <a:solidFill>
                <a:schemeClr val="bg1"/>
              </a:solidFill>
            </a:endParaRPr>
          </a:p>
        </p:txBody>
      </p:sp>
      <p:sp>
        <p:nvSpPr>
          <p:cNvPr id="2" name="Content Placeholder 1"/>
          <p:cNvSpPr>
            <a:spLocks noGrp="1"/>
          </p:cNvSpPr>
          <p:nvPr>
            <p:ph idx="1"/>
          </p:nvPr>
        </p:nvSpPr>
        <p:spPr>
          <a:xfrm>
            <a:off x="0" y="1371600"/>
            <a:ext cx="9144000" cy="5029200"/>
          </a:xfrm>
        </p:spPr>
        <p:txBody>
          <a:bodyPr>
            <a:noAutofit/>
          </a:bodyPr>
          <a:lstStyle/>
          <a:p>
            <a:pPr algn="just">
              <a:lnSpc>
                <a:spcPct val="115000"/>
              </a:lnSpc>
            </a:pPr>
            <a:r>
              <a:rPr lang="en-GB" sz="2800" dirty="0" smtClean="0">
                <a:ea typeface="Times New Roman" panose="02020603050405020304" pitchFamily="18" charset="0"/>
                <a:cs typeface="Times New Roman" panose="02020603050405020304" pitchFamily="18" charset="0"/>
              </a:rPr>
              <a:t>Coordinated </a:t>
            </a:r>
            <a:r>
              <a:rPr lang="en-GB" sz="2800" dirty="0">
                <a:ea typeface="Times New Roman" panose="02020603050405020304" pitchFamily="18" charset="0"/>
                <a:cs typeface="Times New Roman" panose="02020603050405020304" pitchFamily="18" charset="0"/>
              </a:rPr>
              <a:t>pursuit of coastal and marine tourism can encourage government to prioritize the monitoring and enforcement of policies, plans and strategies</a:t>
            </a:r>
            <a:r>
              <a:rPr lang="en-GB" sz="2800" dirty="0" smtClean="0">
                <a:ea typeface="Times New Roman" panose="02020603050405020304" pitchFamily="18" charset="0"/>
                <a:cs typeface="Times New Roman" panose="02020603050405020304" pitchFamily="18" charset="0"/>
              </a:rPr>
              <a:t>.</a:t>
            </a:r>
          </a:p>
          <a:p>
            <a:pPr algn="just">
              <a:lnSpc>
                <a:spcPct val="115000"/>
              </a:lnSpc>
            </a:pPr>
            <a:r>
              <a:rPr lang="en-GB" sz="2800" dirty="0">
                <a:ea typeface="Times New Roman" panose="02020603050405020304" pitchFamily="18" charset="0"/>
                <a:cs typeface="Times New Roman" panose="02020603050405020304" pitchFamily="18" charset="0"/>
              </a:rPr>
              <a:t>Governance of coastal tourism could provide a coordinated </a:t>
            </a:r>
            <a:r>
              <a:rPr lang="en-GB" sz="2800" dirty="0" smtClean="0">
                <a:ea typeface="Times New Roman" panose="02020603050405020304" pitchFamily="18" charset="0"/>
                <a:cs typeface="Times New Roman" panose="02020603050405020304" pitchFamily="18" charset="0"/>
              </a:rPr>
              <a:t>effort that </a:t>
            </a:r>
            <a:r>
              <a:rPr lang="en-GB" sz="2800" dirty="0">
                <a:ea typeface="Times New Roman" panose="02020603050405020304" pitchFamily="18" charset="0"/>
                <a:cs typeface="Times New Roman" panose="02020603050405020304" pitchFamily="18" charset="0"/>
              </a:rPr>
              <a:t>define and articulate all stakeholders’ </a:t>
            </a:r>
            <a:r>
              <a:rPr lang="en-GB" sz="2800" dirty="0" smtClean="0">
                <a:ea typeface="Times New Roman" panose="02020603050405020304" pitchFamily="18" charset="0"/>
                <a:cs typeface="Times New Roman" panose="02020603050405020304" pitchFamily="18" charset="0"/>
              </a:rPr>
              <a:t>interests.</a:t>
            </a:r>
          </a:p>
          <a:p>
            <a:pPr lvl="0" algn="just">
              <a:buFont typeface="Symbol" panose="05050102010706020507" pitchFamily="18" charset="2"/>
              <a:buChar char=""/>
            </a:pPr>
            <a:r>
              <a:rPr lang="en-GB" sz="2800" dirty="0" smtClean="0">
                <a:ea typeface="Times New Roman" panose="02020603050405020304" pitchFamily="18" charset="0"/>
                <a:cs typeface="Times New Roman" panose="02020603050405020304" pitchFamily="18" charset="0"/>
              </a:rPr>
              <a:t> Could </a:t>
            </a:r>
            <a:r>
              <a:rPr lang="en-GB" sz="2800" dirty="0" smtClean="0">
                <a:ea typeface="Times New Roman" panose="02020603050405020304" pitchFamily="18" charset="0"/>
              </a:rPr>
              <a:t>strengthen </a:t>
            </a:r>
            <a:r>
              <a:rPr lang="en-GB" sz="2800" dirty="0">
                <a:ea typeface="Times New Roman" panose="02020603050405020304" pitchFamily="18" charset="0"/>
              </a:rPr>
              <a:t>the relationship between government, private sector, conservationists and other stakeholders in identifying areas of common </a:t>
            </a:r>
            <a:r>
              <a:rPr lang="en-GB" sz="2800" dirty="0" smtClean="0">
                <a:ea typeface="Times New Roman" panose="02020603050405020304" pitchFamily="18" charset="0"/>
              </a:rPr>
              <a:t>interest. </a:t>
            </a:r>
          </a:p>
          <a:p>
            <a:pPr lvl="0" algn="just">
              <a:buFont typeface="Symbol" panose="05050102010706020507" pitchFamily="18" charset="2"/>
              <a:buChar char=""/>
            </a:pPr>
            <a:r>
              <a:rPr lang="en-GB" sz="2800" dirty="0">
                <a:ea typeface="Times New Roman" panose="02020603050405020304" pitchFamily="18" charset="0"/>
                <a:cs typeface="Times New Roman" panose="02020603050405020304" pitchFamily="18" charset="0"/>
              </a:rPr>
              <a:t>Coastal/marine tourism could create opportunities </a:t>
            </a:r>
            <a:r>
              <a:rPr lang="en-GB" sz="2800" dirty="0" smtClean="0">
                <a:ea typeface="Times New Roman" panose="02020603050405020304" pitchFamily="18" charset="0"/>
                <a:cs typeface="Times New Roman" panose="02020603050405020304" pitchFamily="18" charset="0"/>
              </a:rPr>
              <a:t>for direct</a:t>
            </a:r>
            <a:r>
              <a:rPr lang="en-GB" sz="2800" dirty="0">
                <a:ea typeface="Times New Roman" panose="02020603050405020304" pitchFamily="18" charset="0"/>
                <a:cs typeface="Times New Roman" panose="02020603050405020304" pitchFamily="18" charset="0"/>
              </a:rPr>
              <a:t>, indirect and induced economic </a:t>
            </a:r>
            <a:r>
              <a:rPr lang="en-GB" sz="2800" dirty="0" smtClean="0">
                <a:ea typeface="Times New Roman" panose="02020603050405020304" pitchFamily="18" charset="0"/>
                <a:cs typeface="Times New Roman" panose="02020603050405020304" pitchFamily="18" charset="0"/>
              </a:rPr>
              <a:t>effects</a:t>
            </a:r>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auto" latinLnBrk="0" hangingPunct="0">
              <a:lnSpc>
                <a:spcPct val="100000"/>
              </a:lnSpc>
              <a:spcBef>
                <a:spcPct val="2000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Calibri" pitchFamily="34" charset="0"/>
              <a:ea typeface="+mn-ea"/>
              <a:cs typeface="+mn-cs"/>
            </a:endParaRPr>
          </a:p>
        </p:txBody>
      </p:sp>
    </p:spTree>
    <p:extLst>
      <p:ext uri="{BB962C8B-B14F-4D97-AF65-F5344CB8AC3E}">
        <p14:creationId xmlns:p14="http://schemas.microsoft.com/office/powerpoint/2010/main" val="24739440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Autofit/>
          </a:bodyPr>
          <a:lstStyle/>
          <a:p>
            <a:pPr algn="l"/>
            <a:r>
              <a:rPr lang="en-US" sz="3200" b="1" dirty="0" smtClean="0">
                <a:solidFill>
                  <a:schemeClr val="bg1"/>
                </a:solidFill>
              </a:rPr>
              <a:t>Opportunities </a:t>
            </a:r>
            <a:r>
              <a:rPr lang="en-US" sz="3200" b="1" dirty="0" err="1" smtClean="0">
                <a:solidFill>
                  <a:schemeClr val="bg1"/>
                </a:solidFill>
              </a:rPr>
              <a:t>cont</a:t>
            </a:r>
            <a:r>
              <a:rPr lang="en-US" sz="3200" b="1" dirty="0" smtClean="0">
                <a:solidFill>
                  <a:schemeClr val="bg1"/>
                </a:solidFill>
              </a:rPr>
              <a:t>…</a:t>
            </a:r>
            <a:endParaRPr lang="en-ZA" sz="3200" b="1" dirty="0">
              <a:solidFill>
                <a:schemeClr val="bg1"/>
              </a:solidFill>
            </a:endParaRPr>
          </a:p>
        </p:txBody>
      </p:sp>
      <p:sp>
        <p:nvSpPr>
          <p:cNvPr id="2" name="Content Placeholder 1"/>
          <p:cNvSpPr>
            <a:spLocks noGrp="1"/>
          </p:cNvSpPr>
          <p:nvPr>
            <p:ph idx="1"/>
          </p:nvPr>
        </p:nvSpPr>
        <p:spPr>
          <a:xfrm>
            <a:off x="0" y="1447800"/>
            <a:ext cx="9144000" cy="4953000"/>
          </a:xfrm>
        </p:spPr>
        <p:txBody>
          <a:bodyPr>
            <a:normAutofit/>
          </a:bodyPr>
          <a:lstStyle/>
          <a:p>
            <a:pPr lvl="0" algn="just">
              <a:buFont typeface="Symbol" panose="05050102010706020507" pitchFamily="18" charset="2"/>
              <a:buChar char=""/>
            </a:pPr>
            <a:r>
              <a:rPr lang="en-GB" sz="2800" dirty="0" smtClean="0">
                <a:solidFill>
                  <a:prstClr val="black"/>
                </a:solidFill>
                <a:ea typeface="Times New Roman" panose="02020603050405020304" pitchFamily="18" charset="0"/>
                <a:cs typeface="Times New Roman" panose="02020603050405020304" pitchFamily="18" charset="0"/>
              </a:rPr>
              <a:t>Ensure </a:t>
            </a:r>
            <a:r>
              <a:rPr lang="en-GB" sz="2800" dirty="0">
                <a:solidFill>
                  <a:prstClr val="black"/>
                </a:solidFill>
                <a:ea typeface="Times New Roman" panose="02020603050405020304" pitchFamily="18" charset="0"/>
                <a:cs typeface="Times New Roman" panose="02020603050405020304" pitchFamily="18" charset="0"/>
              </a:rPr>
              <a:t>greater coordination and collaboration among central, provincial, district and local governments in terms of legislation, policy objectives, strategies and promotion</a:t>
            </a:r>
          </a:p>
          <a:p>
            <a:pPr lvl="0" algn="just">
              <a:buFont typeface="Symbol" panose="05050102010706020507" pitchFamily="18" charset="2"/>
              <a:buChar char=""/>
            </a:pPr>
            <a:r>
              <a:rPr lang="en-GB" sz="2800" dirty="0" smtClean="0">
                <a:solidFill>
                  <a:prstClr val="black"/>
                </a:solidFill>
                <a:ea typeface="Times New Roman" panose="02020603050405020304" pitchFamily="18" charset="0"/>
                <a:cs typeface="Times New Roman" panose="02020603050405020304" pitchFamily="18" charset="0"/>
              </a:rPr>
              <a:t>Stimulate </a:t>
            </a:r>
            <a:r>
              <a:rPr lang="en-GB" sz="2800" dirty="0">
                <a:solidFill>
                  <a:prstClr val="black"/>
                </a:solidFill>
                <a:ea typeface="Times New Roman" panose="02020603050405020304" pitchFamily="18" charset="0"/>
                <a:cs typeface="Times New Roman" panose="02020603050405020304" pitchFamily="18" charset="0"/>
              </a:rPr>
              <a:t>better public and private sector relationship that could assist in the alignment of policies and regulation for easy enforcement. </a:t>
            </a:r>
          </a:p>
          <a:p>
            <a:pPr lvl="0" algn="just">
              <a:buFont typeface="Symbol" panose="05050102010706020507" pitchFamily="18" charset="2"/>
              <a:buChar char=""/>
            </a:pPr>
            <a:r>
              <a:rPr lang="en-GB" sz="2800" dirty="0">
                <a:solidFill>
                  <a:prstClr val="black"/>
                </a:solidFill>
                <a:ea typeface="Times New Roman" panose="02020603050405020304" pitchFamily="18" charset="0"/>
                <a:cs typeface="Times New Roman" panose="02020603050405020304" pitchFamily="18" charset="0"/>
              </a:rPr>
              <a:t>Developing a more proactive governmental approach that will ensure that roles and responsibilities of each sector/department are clarified.</a:t>
            </a:r>
            <a:endParaRPr lang="en-GB" sz="2800" dirty="0">
              <a:solidFill>
                <a:prstClr val="black"/>
              </a:solidFill>
              <a:ea typeface="Times New Roman" panose="02020603050405020304" pitchFamily="18" charset="0"/>
            </a:endParaRPr>
          </a:p>
          <a:p>
            <a:pPr marL="0" indent="0" algn="just">
              <a:lnSpc>
                <a:spcPct val="115000"/>
              </a:lnSpc>
              <a:buNone/>
            </a:pPr>
            <a:endParaRPr lang="en-GB" sz="2800" b="1" dirty="0" smtClean="0">
              <a:latin typeface="Arial Narrow" panose="020B0606020202030204" pitchFamily="34" charset="0"/>
              <a:ea typeface="Times New Roman" panose="02020603050405020304" pitchFamily="18" charset="0"/>
              <a:cs typeface="Times New Roman" panose="02020603050405020304" pitchFamily="18" charset="0"/>
            </a:endParaRPr>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auto" latinLnBrk="0" hangingPunct="0">
              <a:lnSpc>
                <a:spcPct val="100000"/>
              </a:lnSpc>
              <a:spcBef>
                <a:spcPct val="2000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Calibri" pitchFamily="34" charset="0"/>
              <a:ea typeface="+mn-ea"/>
              <a:cs typeface="+mn-cs"/>
            </a:endParaRPr>
          </a:p>
        </p:txBody>
      </p:sp>
    </p:spTree>
    <p:extLst>
      <p:ext uri="{BB962C8B-B14F-4D97-AF65-F5344CB8AC3E}">
        <p14:creationId xmlns:p14="http://schemas.microsoft.com/office/powerpoint/2010/main" val="4242159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Autofit/>
          </a:bodyPr>
          <a:lstStyle/>
          <a:p>
            <a:pPr algn="l"/>
            <a:r>
              <a:rPr lang="en-US" sz="3200" b="1" dirty="0" smtClean="0">
                <a:solidFill>
                  <a:schemeClr val="bg1"/>
                </a:solidFill>
              </a:rPr>
              <a:t>Conclusion</a:t>
            </a:r>
            <a:endParaRPr lang="en-ZA" sz="3200" b="1" dirty="0">
              <a:solidFill>
                <a:schemeClr val="bg1"/>
              </a:solidFill>
            </a:endParaRPr>
          </a:p>
        </p:txBody>
      </p:sp>
      <p:sp>
        <p:nvSpPr>
          <p:cNvPr id="2" name="Content Placeholder 1"/>
          <p:cNvSpPr>
            <a:spLocks noGrp="1"/>
          </p:cNvSpPr>
          <p:nvPr>
            <p:ph idx="1"/>
          </p:nvPr>
        </p:nvSpPr>
        <p:spPr>
          <a:xfrm>
            <a:off x="0" y="1371600"/>
            <a:ext cx="9144000" cy="5029200"/>
          </a:xfrm>
        </p:spPr>
        <p:txBody>
          <a:bodyPr>
            <a:noAutofit/>
          </a:bodyPr>
          <a:lstStyle/>
          <a:p>
            <a:pPr algn="just">
              <a:lnSpc>
                <a:spcPct val="115000"/>
              </a:lnSpc>
            </a:pPr>
            <a:r>
              <a:rPr lang="en-GB" sz="2600" dirty="0" smtClean="0">
                <a:ea typeface="Times New Roman" panose="02020603050405020304" pitchFamily="18" charset="0"/>
                <a:cs typeface="Arial" panose="020B0604020202020204" pitchFamily="34" charset="0"/>
              </a:rPr>
              <a:t>The study identified </a:t>
            </a:r>
            <a:r>
              <a:rPr lang="en-GB" sz="2600" dirty="0">
                <a:ea typeface="Times New Roman" panose="02020603050405020304" pitchFamily="18" charset="0"/>
                <a:cs typeface="Arial" panose="020B0604020202020204" pitchFamily="34" charset="0"/>
              </a:rPr>
              <a:t>key blockages and challenges in </a:t>
            </a:r>
            <a:r>
              <a:rPr lang="en-GB" sz="2600" dirty="0" smtClean="0">
                <a:ea typeface="Times New Roman" panose="02020603050405020304" pitchFamily="18" charset="0"/>
                <a:cs typeface="Arial" panose="020B0604020202020204" pitchFamily="34" charset="0"/>
              </a:rPr>
              <a:t>coastal and marine tourism.</a:t>
            </a:r>
            <a:r>
              <a:rPr lang="en-GB" sz="2600" dirty="0" smtClean="0">
                <a:ea typeface="Times New Roman" panose="02020603050405020304" pitchFamily="18" charset="0"/>
              </a:rPr>
              <a:t> </a:t>
            </a:r>
          </a:p>
          <a:p>
            <a:pPr algn="just">
              <a:lnSpc>
                <a:spcPct val="115000"/>
              </a:lnSpc>
            </a:pPr>
            <a:r>
              <a:rPr lang="en-GB" sz="2600" dirty="0" smtClean="0">
                <a:ea typeface="Times New Roman" panose="02020603050405020304" pitchFamily="18" charset="0"/>
                <a:cs typeface="Times New Roman" panose="02020603050405020304" pitchFamily="18" charset="0"/>
              </a:rPr>
              <a:t>The </a:t>
            </a:r>
            <a:r>
              <a:rPr lang="en-GB" sz="2600" dirty="0">
                <a:ea typeface="Times New Roman" panose="02020603050405020304" pitchFamily="18" charset="0"/>
                <a:cs typeface="Times New Roman" panose="02020603050405020304" pitchFamily="18" charset="0"/>
              </a:rPr>
              <a:t>Government needs to </a:t>
            </a:r>
            <a:r>
              <a:rPr lang="en-GB" sz="2600" dirty="0" smtClean="0">
                <a:ea typeface="Times New Roman" panose="02020603050405020304" pitchFamily="18" charset="0"/>
                <a:cs typeface="Times New Roman" panose="02020603050405020304" pitchFamily="18" charset="0"/>
              </a:rPr>
              <a:t>facilitate the establishment </a:t>
            </a:r>
            <a:r>
              <a:rPr lang="en-GB" sz="2600" dirty="0">
                <a:ea typeface="Times New Roman" panose="02020603050405020304" pitchFamily="18" charset="0"/>
                <a:cs typeface="Times New Roman" panose="02020603050405020304" pitchFamily="18" charset="0"/>
              </a:rPr>
              <a:t>of effective </a:t>
            </a:r>
            <a:r>
              <a:rPr lang="en-GB" sz="2600" dirty="0" smtClean="0">
                <a:ea typeface="Times New Roman" panose="02020603050405020304" pitchFamily="18" charset="0"/>
                <a:cs typeface="Times New Roman" panose="02020603050405020304" pitchFamily="18" charset="0"/>
              </a:rPr>
              <a:t>tourism governance mechanisms at </a:t>
            </a:r>
            <a:r>
              <a:rPr lang="en-GB" sz="2600" dirty="0">
                <a:ea typeface="Times New Roman" panose="02020603050405020304" pitchFamily="18" charset="0"/>
                <a:cs typeface="Times New Roman" panose="02020603050405020304" pitchFamily="18" charset="0"/>
              </a:rPr>
              <a:t>different levels. </a:t>
            </a:r>
            <a:endParaRPr lang="en-GB" sz="2600" dirty="0" smtClean="0">
              <a:ea typeface="Times New Roman" panose="02020603050405020304" pitchFamily="18" charset="0"/>
              <a:cs typeface="Times New Roman" panose="02020603050405020304" pitchFamily="18" charset="0"/>
            </a:endParaRPr>
          </a:p>
          <a:p>
            <a:pPr algn="just">
              <a:lnSpc>
                <a:spcPct val="115000"/>
              </a:lnSpc>
            </a:pPr>
            <a:r>
              <a:rPr lang="en-GB" sz="2600" dirty="0" smtClean="0">
                <a:ea typeface="Times New Roman" panose="02020603050405020304" pitchFamily="18" charset="0"/>
                <a:cs typeface="Arial" panose="020B0604020202020204" pitchFamily="34" charset="0"/>
              </a:rPr>
              <a:t>The Government needs to assist Municipalities in developing  Coastal and marine tourism structures that can </a:t>
            </a:r>
            <a:r>
              <a:rPr lang="en-GB" sz="2600" dirty="0">
                <a:ea typeface="Times New Roman" panose="02020603050405020304" pitchFamily="18" charset="0"/>
                <a:cs typeface="Arial" panose="020B0604020202020204" pitchFamily="34" charset="0"/>
              </a:rPr>
              <a:t>assist in the implementation of </a:t>
            </a:r>
            <a:r>
              <a:rPr lang="en-GB" sz="2600" dirty="0" smtClean="0">
                <a:ea typeface="Times New Roman" panose="02020603050405020304" pitchFamily="18" charset="0"/>
                <a:cs typeface="Arial" panose="020B0604020202020204" pitchFamily="34" charset="0"/>
              </a:rPr>
              <a:t>provincial </a:t>
            </a:r>
            <a:r>
              <a:rPr lang="en-GB" sz="2600" dirty="0">
                <a:ea typeface="Times New Roman" panose="02020603050405020304" pitchFamily="18" charset="0"/>
                <a:cs typeface="Arial" panose="020B0604020202020204" pitchFamily="34" charset="0"/>
              </a:rPr>
              <a:t>strategies</a:t>
            </a:r>
            <a:r>
              <a:rPr lang="en-GB" sz="2600" dirty="0" smtClean="0">
                <a:ea typeface="Times New Roman" panose="02020603050405020304" pitchFamily="18" charset="0"/>
                <a:cs typeface="Arial" panose="020B0604020202020204" pitchFamily="34" charset="0"/>
              </a:rPr>
              <a:t>.</a:t>
            </a:r>
          </a:p>
          <a:p>
            <a:pPr algn="just">
              <a:lnSpc>
                <a:spcPct val="115000"/>
              </a:lnSpc>
            </a:pPr>
            <a:r>
              <a:rPr lang="en-GB" sz="2600" dirty="0" smtClean="0">
                <a:ea typeface="Times New Roman" panose="02020603050405020304" pitchFamily="18" charset="0"/>
                <a:cs typeface="Arial" panose="020B0604020202020204" pitchFamily="34" charset="0"/>
              </a:rPr>
              <a:t>In conclusion, some Municipal </a:t>
            </a:r>
            <a:r>
              <a:rPr lang="en-GB" sz="2600" dirty="0">
                <a:ea typeface="Times New Roman" panose="02020603050405020304" pitchFamily="18" charset="0"/>
                <a:cs typeface="Arial" panose="020B0604020202020204" pitchFamily="34" charset="0"/>
              </a:rPr>
              <a:t>officials need </a:t>
            </a:r>
            <a:r>
              <a:rPr lang="en-GB" sz="2600" dirty="0" smtClean="0">
                <a:ea typeface="Times New Roman" panose="02020603050405020304" pitchFamily="18" charset="0"/>
                <a:cs typeface="Arial" panose="020B0604020202020204" pitchFamily="34" charset="0"/>
              </a:rPr>
              <a:t>re-orientation for them to understand </a:t>
            </a:r>
            <a:r>
              <a:rPr lang="en-GB" sz="2600" dirty="0">
                <a:ea typeface="Times New Roman" panose="02020603050405020304" pitchFamily="18" charset="0"/>
                <a:cs typeface="Arial" panose="020B0604020202020204" pitchFamily="34" charset="0"/>
              </a:rPr>
              <a:t>tourism as an integral part of economic development.</a:t>
            </a:r>
            <a:endParaRPr lang="en-GB" sz="2600" b="1" dirty="0" smtClean="0">
              <a:ea typeface="Times New Roman" panose="02020603050405020304" pitchFamily="18" charset="0"/>
              <a:cs typeface="Times New Roman" panose="02020603050405020304" pitchFamily="18" charset="0"/>
            </a:endParaRPr>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ct val="20000"/>
              </a:spcBef>
            </a:pPr>
            <a:endParaRPr lang="en-US" sz="3200" dirty="0">
              <a:solidFill>
                <a:prstClr val="black"/>
              </a:solidFill>
              <a:latin typeface="Calibri" pitchFamily="34" charset="0"/>
            </a:endParaRPr>
          </a:p>
        </p:txBody>
      </p:sp>
    </p:spTree>
    <p:extLst>
      <p:ext uri="{BB962C8B-B14F-4D97-AF65-F5344CB8AC3E}">
        <p14:creationId xmlns:p14="http://schemas.microsoft.com/office/powerpoint/2010/main" val="27329875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lstStyle/>
          <a:p>
            <a:r>
              <a:rPr lang="en-ZA" dirty="0" smtClean="0">
                <a:solidFill>
                  <a:schemeClr val="bg1"/>
                </a:solidFill>
              </a:rPr>
              <a:t>Thank you!</a:t>
            </a:r>
            <a:endParaRPr lang="en-ZA" dirty="0">
              <a:solidFill>
                <a:schemeClr val="bg1"/>
              </a:solidFill>
            </a:endParaRPr>
          </a:p>
        </p:txBody>
      </p:sp>
      <p:pic>
        <p:nvPicPr>
          <p:cNvPr id="5" name="Picture 2" descr="C:\Users\Chris\Desktop\Registration Video\ukzn-zulu-logo-colour-print.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66800" y="2743200"/>
            <a:ext cx="65532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1772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Autofit/>
          </a:bodyPr>
          <a:lstStyle/>
          <a:p>
            <a:r>
              <a:rPr lang="en-ZA" sz="3200" b="1" dirty="0" smtClean="0">
                <a:solidFill>
                  <a:schemeClr val="bg1"/>
                </a:solidFill>
              </a:rPr>
              <a:t>Rationale for the study</a:t>
            </a:r>
            <a:endParaRPr lang="en-ZA" sz="3200" b="1" dirty="0">
              <a:solidFill>
                <a:schemeClr val="bg1"/>
              </a:solidFill>
            </a:endParaRPr>
          </a:p>
        </p:txBody>
      </p:sp>
      <p:sp>
        <p:nvSpPr>
          <p:cNvPr id="2" name="Content Placeholder 1"/>
          <p:cNvSpPr>
            <a:spLocks noGrp="1"/>
          </p:cNvSpPr>
          <p:nvPr>
            <p:ph idx="1"/>
          </p:nvPr>
        </p:nvSpPr>
        <p:spPr/>
        <p:txBody>
          <a:bodyPr>
            <a:noAutofit/>
          </a:bodyPr>
          <a:lstStyle/>
          <a:p>
            <a:pPr algn="just">
              <a:spcAft>
                <a:spcPts val="1000"/>
              </a:spcAft>
            </a:pPr>
            <a:r>
              <a:rPr lang="en-GB" sz="2800" dirty="0" smtClean="0">
                <a:ea typeface="Times New Roman" panose="02020603050405020304" pitchFamily="18" charset="0"/>
                <a:cs typeface="Arial" panose="020B0604020202020204" pitchFamily="34" charset="0"/>
              </a:rPr>
              <a:t>To </a:t>
            </a:r>
            <a:r>
              <a:rPr lang="en-GB" sz="2800" dirty="0">
                <a:ea typeface="Times New Roman" panose="02020603050405020304" pitchFamily="18" charset="0"/>
                <a:cs typeface="Arial" panose="020B0604020202020204" pitchFamily="34" charset="0"/>
              </a:rPr>
              <a:t>better understand how coastal and marine tourism </a:t>
            </a:r>
            <a:r>
              <a:rPr lang="en-GB" sz="2800" dirty="0" smtClean="0">
                <a:ea typeface="Times New Roman" panose="02020603050405020304" pitchFamily="18" charset="0"/>
                <a:cs typeface="Arial" panose="020B0604020202020204" pitchFamily="34" charset="0"/>
              </a:rPr>
              <a:t>could be </a:t>
            </a:r>
            <a:r>
              <a:rPr lang="en-GB" sz="2800" dirty="0">
                <a:ea typeface="Times New Roman" panose="02020603050405020304" pitchFamily="18" charset="0"/>
                <a:cs typeface="Arial" panose="020B0604020202020204" pitchFamily="34" charset="0"/>
              </a:rPr>
              <a:t>governed and coordinated at both national and local level. </a:t>
            </a:r>
            <a:endParaRPr lang="en-GB" sz="2800" dirty="0" smtClean="0">
              <a:ea typeface="Times New Roman" panose="02020603050405020304" pitchFamily="18" charset="0"/>
              <a:cs typeface="Arial" panose="020B0604020202020204" pitchFamily="34" charset="0"/>
            </a:endParaRPr>
          </a:p>
          <a:p>
            <a:pPr algn="just">
              <a:spcAft>
                <a:spcPts val="1000"/>
              </a:spcAft>
            </a:pPr>
            <a:r>
              <a:rPr lang="en-GB" sz="2800" dirty="0" smtClean="0">
                <a:ea typeface="Times New Roman" panose="02020603050405020304" pitchFamily="18" charset="0"/>
                <a:cs typeface="Arial" panose="020B0604020202020204" pitchFamily="34" charset="0"/>
              </a:rPr>
              <a:t>To show how national </a:t>
            </a:r>
            <a:r>
              <a:rPr lang="en-GB" sz="2800" dirty="0">
                <a:ea typeface="Times New Roman" panose="02020603050405020304" pitchFamily="18" charset="0"/>
                <a:cs typeface="Arial" panose="020B0604020202020204" pitchFamily="34" charset="0"/>
              </a:rPr>
              <a:t>tourism policies and governance processes are reflected and implemented at </a:t>
            </a:r>
            <a:r>
              <a:rPr lang="en-GB" sz="2800" dirty="0" smtClean="0">
                <a:ea typeface="Times New Roman" panose="02020603050405020304" pitchFamily="18" charset="0"/>
                <a:cs typeface="Arial" panose="020B0604020202020204" pitchFamily="34" charset="0"/>
              </a:rPr>
              <a:t>different levels.</a:t>
            </a:r>
          </a:p>
          <a:p>
            <a:pPr algn="just">
              <a:spcAft>
                <a:spcPts val="1000"/>
              </a:spcAft>
            </a:pPr>
            <a:r>
              <a:rPr lang="en-ZA" sz="2800" dirty="0" smtClean="0">
                <a:ea typeface="Times New Roman" panose="02020603050405020304" pitchFamily="18" charset="0"/>
                <a:cs typeface="Arial" panose="020B0604020202020204" pitchFamily="34" charset="0"/>
              </a:rPr>
              <a:t>To discuss the challenges and opportunities of coastal and marine tourism governance in satisfying varying interest groups.</a:t>
            </a:r>
            <a:endParaRPr lang="en-ZA" sz="2800" dirty="0">
              <a:ea typeface="Times New Roman" panose="02020603050405020304" pitchFamily="18" charset="0"/>
            </a:endParaRPr>
          </a:p>
          <a:p>
            <a:pPr>
              <a:buFont typeface="Arial" charset="0"/>
              <a:buNone/>
              <a:defRPr/>
            </a:pPr>
            <a:endParaRPr lang="en-US" sz="2800" dirty="0" smtClean="0"/>
          </a:p>
          <a:p>
            <a:pPr>
              <a:buFont typeface="Arial" charset="0"/>
              <a:buNone/>
              <a:defRPr/>
            </a:pPr>
            <a:endParaRPr lang="en-US" sz="2800" dirty="0" smtClean="0"/>
          </a:p>
        </p:txBody>
      </p:sp>
    </p:spTree>
    <p:extLst>
      <p:ext uri="{BB962C8B-B14F-4D97-AF65-F5344CB8AC3E}">
        <p14:creationId xmlns:p14="http://schemas.microsoft.com/office/powerpoint/2010/main" val="509558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rmAutofit/>
          </a:bodyPr>
          <a:lstStyle/>
          <a:p>
            <a:r>
              <a:rPr lang="en-ZA" sz="3200" b="1" dirty="0" smtClean="0">
                <a:solidFill>
                  <a:schemeClr val="bg1"/>
                </a:solidFill>
              </a:rPr>
              <a:t>Research methodology </a:t>
            </a:r>
            <a:endParaRPr lang="en-ZA" sz="3200" b="1" dirty="0">
              <a:solidFill>
                <a:schemeClr val="bg1"/>
              </a:solidFill>
            </a:endParaRPr>
          </a:p>
        </p:txBody>
      </p:sp>
      <p:sp>
        <p:nvSpPr>
          <p:cNvPr id="2" name="Content Placeholder 1"/>
          <p:cNvSpPr>
            <a:spLocks noGrp="1"/>
          </p:cNvSpPr>
          <p:nvPr>
            <p:ph idx="1"/>
          </p:nvPr>
        </p:nvSpPr>
        <p:spPr>
          <a:xfrm>
            <a:off x="0" y="1142717"/>
            <a:ext cx="9144000" cy="5334283"/>
          </a:xfrm>
        </p:spPr>
        <p:txBody>
          <a:bodyPr>
            <a:normAutofit fontScale="25000" lnSpcReduction="20000"/>
          </a:bodyPr>
          <a:lstStyle/>
          <a:p>
            <a:pPr algn="just">
              <a:spcAft>
                <a:spcPts val="0"/>
              </a:spcAft>
            </a:pPr>
            <a:endParaRPr lang="en-GB" sz="4800" dirty="0" smtClean="0">
              <a:latin typeface="Arial Narrow" panose="020B0606020202030204" pitchFamily="34" charset="0"/>
              <a:ea typeface="Times New Roman" panose="02020603050405020304" pitchFamily="18" charset="0"/>
              <a:cs typeface="Arial" panose="020B0604020202020204" pitchFamily="34" charset="0"/>
            </a:endParaRPr>
          </a:p>
          <a:p>
            <a:pPr algn="just">
              <a:spcAft>
                <a:spcPts val="0"/>
              </a:spcAft>
            </a:pPr>
            <a:r>
              <a:rPr lang="en-GB" sz="11200" dirty="0" smtClean="0">
                <a:ea typeface="Times New Roman" panose="02020603050405020304" pitchFamily="18" charset="0"/>
                <a:cs typeface="Arial" panose="020B0604020202020204" pitchFamily="34" charset="0"/>
              </a:rPr>
              <a:t>The </a:t>
            </a:r>
            <a:r>
              <a:rPr lang="en-GB" sz="11200" dirty="0">
                <a:ea typeface="Times New Roman" panose="02020603050405020304" pitchFamily="18" charset="0"/>
                <a:cs typeface="Arial" panose="020B0604020202020204" pitchFamily="34" charset="0"/>
              </a:rPr>
              <a:t>study </a:t>
            </a:r>
            <a:r>
              <a:rPr lang="en-GB" sz="11200" dirty="0" smtClean="0">
                <a:ea typeface="Times New Roman" panose="02020603050405020304" pitchFamily="18" charset="0"/>
                <a:cs typeface="Arial" panose="020B0604020202020204" pitchFamily="34" charset="0"/>
              </a:rPr>
              <a:t>was </a:t>
            </a:r>
            <a:r>
              <a:rPr lang="en-GB" sz="11200" dirty="0">
                <a:ea typeface="Times New Roman" panose="02020603050405020304" pitchFamily="18" charset="0"/>
                <a:cs typeface="Arial" panose="020B0604020202020204" pitchFamily="34" charset="0"/>
              </a:rPr>
              <a:t>conducted using a mixed method research </a:t>
            </a:r>
            <a:r>
              <a:rPr lang="en-GB" sz="11200" dirty="0" smtClean="0">
                <a:ea typeface="Times New Roman" panose="02020603050405020304" pitchFamily="18" charset="0"/>
                <a:cs typeface="Arial" panose="020B0604020202020204" pitchFamily="34" charset="0"/>
              </a:rPr>
              <a:t>design</a:t>
            </a:r>
          </a:p>
          <a:p>
            <a:pPr marL="0" indent="0" algn="just">
              <a:spcAft>
                <a:spcPts val="0"/>
              </a:spcAft>
              <a:buNone/>
            </a:pPr>
            <a:r>
              <a:rPr lang="en-GB" sz="11200" dirty="0" smtClean="0">
                <a:ea typeface="Times New Roman" panose="02020603050405020304" pitchFamily="18" charset="0"/>
                <a:cs typeface="Arial" panose="020B0604020202020204" pitchFamily="34" charset="0"/>
              </a:rPr>
              <a:t> </a:t>
            </a:r>
          </a:p>
          <a:p>
            <a:pPr lvl="0"/>
            <a:r>
              <a:rPr lang="en-GB" sz="11200" dirty="0" smtClean="0">
                <a:ea typeface="Times New Roman" panose="02020603050405020304" pitchFamily="18" charset="0"/>
                <a:cs typeface="Arial" panose="020B0604020202020204" pitchFamily="34" charset="0"/>
              </a:rPr>
              <a:t>Secondary data: </a:t>
            </a:r>
          </a:p>
          <a:p>
            <a:pPr marL="0" lvl="0" indent="0">
              <a:buNone/>
            </a:pPr>
            <a:r>
              <a:rPr lang="en-GB" sz="11200" dirty="0">
                <a:ea typeface="Times New Roman" panose="02020603050405020304" pitchFamily="18" charset="0"/>
                <a:cs typeface="Arial" panose="020B0604020202020204" pitchFamily="34" charset="0"/>
              </a:rPr>
              <a:t>	</a:t>
            </a:r>
            <a:r>
              <a:rPr lang="en-GB" sz="11200" dirty="0" smtClean="0">
                <a:ea typeface="Times New Roman" panose="02020603050405020304" pitchFamily="18" charset="0"/>
                <a:cs typeface="Arial" panose="020B0604020202020204" pitchFamily="34" charset="0"/>
              </a:rPr>
              <a:t>Theoretical framework</a:t>
            </a:r>
          </a:p>
          <a:p>
            <a:pPr marL="0" lvl="0" indent="0">
              <a:buNone/>
            </a:pPr>
            <a:r>
              <a:rPr lang="en-GB" sz="11200" dirty="0">
                <a:ea typeface="Times New Roman" panose="02020603050405020304" pitchFamily="18" charset="0"/>
                <a:cs typeface="Arial" panose="020B0604020202020204" pitchFamily="34" charset="0"/>
              </a:rPr>
              <a:t>	</a:t>
            </a:r>
            <a:r>
              <a:rPr lang="en-GB" sz="11200" dirty="0" smtClean="0">
                <a:ea typeface="Times New Roman" panose="02020603050405020304" pitchFamily="18" charset="0"/>
                <a:cs typeface="Arial" panose="020B0604020202020204" pitchFamily="34" charset="0"/>
              </a:rPr>
              <a:t>Policy review</a:t>
            </a:r>
          </a:p>
          <a:p>
            <a:pPr marL="0" lvl="0" indent="0">
              <a:buNone/>
            </a:pPr>
            <a:r>
              <a:rPr lang="en-GB" sz="11200" dirty="0" smtClean="0">
                <a:ea typeface="Times New Roman" panose="02020603050405020304" pitchFamily="18" charset="0"/>
                <a:cs typeface="Arial" panose="020B0604020202020204" pitchFamily="34" charset="0"/>
              </a:rPr>
              <a:t>	The </a:t>
            </a:r>
            <a:r>
              <a:rPr lang="en-GB" sz="11200" dirty="0">
                <a:ea typeface="Times New Roman" panose="02020603050405020304" pitchFamily="18" charset="0"/>
                <a:cs typeface="Arial" panose="020B0604020202020204" pitchFamily="34" charset="0"/>
              </a:rPr>
              <a:t>desk-top </a:t>
            </a:r>
            <a:r>
              <a:rPr lang="en-GB" sz="11200" dirty="0" smtClean="0">
                <a:ea typeface="Times New Roman" panose="02020603050405020304" pitchFamily="18" charset="0"/>
                <a:cs typeface="Arial" panose="020B0604020202020204" pitchFamily="34" charset="0"/>
              </a:rPr>
              <a:t>study</a:t>
            </a:r>
          </a:p>
          <a:p>
            <a:pPr lvl="0"/>
            <a:r>
              <a:rPr lang="en-GB" sz="11200" dirty="0" smtClean="0">
                <a:ea typeface="Times New Roman" panose="02020603050405020304" pitchFamily="18" charset="0"/>
                <a:cs typeface="Arial" panose="020B0604020202020204" pitchFamily="34" charset="0"/>
              </a:rPr>
              <a:t>Primary </a:t>
            </a:r>
            <a:r>
              <a:rPr lang="en-GB" sz="11200" dirty="0">
                <a:ea typeface="Times New Roman" panose="02020603050405020304" pitchFamily="18" charset="0"/>
                <a:cs typeface="Arial" panose="020B0604020202020204" pitchFamily="34" charset="0"/>
              </a:rPr>
              <a:t>data </a:t>
            </a:r>
            <a:r>
              <a:rPr lang="en-GB" sz="11200" dirty="0" smtClean="0">
                <a:ea typeface="Times New Roman" panose="02020603050405020304" pitchFamily="18" charset="0"/>
                <a:cs typeface="Arial" panose="020B0604020202020204" pitchFamily="34" charset="0"/>
              </a:rPr>
              <a:t>collection:</a:t>
            </a:r>
          </a:p>
          <a:p>
            <a:pPr marL="0" lvl="0" indent="0">
              <a:buNone/>
            </a:pPr>
            <a:r>
              <a:rPr lang="en-GB" sz="11200" dirty="0" smtClean="0">
                <a:ea typeface="Times New Roman" panose="02020603050405020304" pitchFamily="18" charset="0"/>
                <a:cs typeface="Arial" panose="020B0604020202020204" pitchFamily="34" charset="0"/>
              </a:rPr>
              <a:t>	key </a:t>
            </a:r>
            <a:r>
              <a:rPr lang="en-GB" sz="11200" dirty="0">
                <a:ea typeface="Times New Roman" panose="02020603050405020304" pitchFamily="18" charset="0"/>
                <a:cs typeface="Arial" panose="020B0604020202020204" pitchFamily="34" charset="0"/>
              </a:rPr>
              <a:t>informant </a:t>
            </a:r>
            <a:r>
              <a:rPr lang="en-GB" sz="11200" dirty="0" smtClean="0">
                <a:ea typeface="Times New Roman" panose="02020603050405020304" pitchFamily="18" charset="0"/>
                <a:cs typeface="Arial" panose="020B0604020202020204" pitchFamily="34" charset="0"/>
              </a:rPr>
              <a:t>interviews (</a:t>
            </a:r>
            <a:r>
              <a:rPr lang="en-GB" sz="11200" dirty="0" err="1" smtClean="0">
                <a:ea typeface="Times New Roman" panose="02020603050405020304" pitchFamily="18" charset="0"/>
                <a:cs typeface="Arial" panose="020B0604020202020204" pitchFamily="34" charset="0"/>
              </a:rPr>
              <a:t>Gvt</a:t>
            </a:r>
            <a:r>
              <a:rPr lang="en-GB" sz="11200" dirty="0" smtClean="0">
                <a:ea typeface="Times New Roman" panose="02020603050405020304" pitchFamily="18" charset="0"/>
                <a:cs typeface="Arial" panose="020B0604020202020204" pitchFamily="34" charset="0"/>
              </a:rPr>
              <a:t> -23, comm-3)</a:t>
            </a:r>
          </a:p>
          <a:p>
            <a:pPr marL="0" lvl="0" indent="0">
              <a:buNone/>
            </a:pPr>
            <a:r>
              <a:rPr lang="en-GB" sz="11200" dirty="0">
                <a:ea typeface="Times New Roman" panose="02020603050405020304" pitchFamily="18" charset="0"/>
                <a:cs typeface="Arial" panose="020B0604020202020204" pitchFamily="34" charset="0"/>
              </a:rPr>
              <a:t>	Questionnaire </a:t>
            </a:r>
            <a:r>
              <a:rPr lang="en-GB" sz="11200" dirty="0" smtClean="0">
                <a:ea typeface="Times New Roman" panose="02020603050405020304" pitchFamily="18" charset="0"/>
                <a:cs typeface="Arial" panose="020B0604020202020204" pitchFamily="34" charset="0"/>
              </a:rPr>
              <a:t>survey (Tourism Businesses-34)</a:t>
            </a:r>
          </a:p>
          <a:p>
            <a:pPr marL="0" lvl="0" indent="0">
              <a:buNone/>
            </a:pPr>
            <a:r>
              <a:rPr lang="en-GB" sz="11200" dirty="0" smtClean="0">
                <a:ea typeface="Times New Roman" panose="02020603050405020304" pitchFamily="18" charset="0"/>
                <a:cs typeface="Arial" panose="020B0604020202020204" pitchFamily="34" charset="0"/>
              </a:rPr>
              <a:t>	Focus </a:t>
            </a:r>
            <a:r>
              <a:rPr lang="en-GB" sz="11200" dirty="0">
                <a:ea typeface="Times New Roman" panose="02020603050405020304" pitchFamily="18" charset="0"/>
                <a:cs typeface="Arial" panose="020B0604020202020204" pitchFamily="34" charset="0"/>
              </a:rPr>
              <a:t>group </a:t>
            </a:r>
            <a:r>
              <a:rPr lang="en-GB" sz="11200" dirty="0" smtClean="0">
                <a:ea typeface="Times New Roman" panose="02020603050405020304" pitchFamily="18" charset="0"/>
                <a:cs typeface="Arial" panose="020B0604020202020204" pitchFamily="34" charset="0"/>
              </a:rPr>
              <a:t>discussion (2)</a:t>
            </a:r>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ct val="20000"/>
              </a:spcBef>
            </a:pPr>
            <a:endParaRPr lang="en-US" sz="3200" dirty="0">
              <a:latin typeface="Calibri" pitchFamily="34" charset="0"/>
            </a:endParaRPr>
          </a:p>
        </p:txBody>
      </p:sp>
    </p:spTree>
    <p:extLst>
      <p:ext uri="{BB962C8B-B14F-4D97-AF65-F5344CB8AC3E}">
        <p14:creationId xmlns:p14="http://schemas.microsoft.com/office/powerpoint/2010/main" val="747049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Autofit/>
          </a:bodyPr>
          <a:lstStyle/>
          <a:p>
            <a:pPr algn="l"/>
            <a:r>
              <a:rPr lang="en-US" sz="3200" b="1" dirty="0" smtClean="0">
                <a:solidFill>
                  <a:schemeClr val="bg1"/>
                </a:solidFill>
              </a:rPr>
              <a:t>Findings</a:t>
            </a:r>
            <a:endParaRPr lang="en-ZA" sz="3200" b="1" dirty="0">
              <a:solidFill>
                <a:schemeClr val="bg1"/>
              </a:solidFill>
            </a:endParaRPr>
          </a:p>
        </p:txBody>
      </p:sp>
      <p:sp>
        <p:nvSpPr>
          <p:cNvPr id="2" name="Content Placeholder 1"/>
          <p:cNvSpPr>
            <a:spLocks noGrp="1"/>
          </p:cNvSpPr>
          <p:nvPr>
            <p:ph idx="1"/>
          </p:nvPr>
        </p:nvSpPr>
        <p:spPr>
          <a:xfrm>
            <a:off x="228600" y="1600200"/>
            <a:ext cx="8686800" cy="4525963"/>
          </a:xfrm>
        </p:spPr>
        <p:txBody>
          <a:bodyPr>
            <a:normAutofit/>
          </a:bodyPr>
          <a:lstStyle/>
          <a:p>
            <a:r>
              <a:rPr lang="en-GB" dirty="0" smtClean="0"/>
              <a:t>Lack </a:t>
            </a:r>
            <a:r>
              <a:rPr lang="en-GB" dirty="0"/>
              <a:t>of </a:t>
            </a:r>
            <a:r>
              <a:rPr lang="en-GB" dirty="0" smtClean="0"/>
              <a:t>up </a:t>
            </a:r>
            <a:r>
              <a:rPr lang="en-GB" dirty="0"/>
              <a:t>to date database for tourism businesses and coastal/marine resource </a:t>
            </a:r>
            <a:r>
              <a:rPr lang="en-GB" dirty="0" smtClean="0"/>
              <a:t>users</a:t>
            </a:r>
          </a:p>
          <a:p>
            <a:r>
              <a:rPr lang="en-GB" dirty="0" smtClean="0"/>
              <a:t>In some </a:t>
            </a:r>
            <a:r>
              <a:rPr lang="en-GB" dirty="0"/>
              <a:t>provinces, the </a:t>
            </a:r>
            <a:r>
              <a:rPr lang="en-GB" dirty="0" smtClean="0"/>
              <a:t>database was </a:t>
            </a:r>
            <a:r>
              <a:rPr lang="en-GB" dirty="0"/>
              <a:t>completely </a:t>
            </a:r>
            <a:r>
              <a:rPr lang="en-GB" dirty="0" smtClean="0"/>
              <a:t>unavailable</a:t>
            </a:r>
            <a:r>
              <a:rPr lang="en-GB" dirty="0"/>
              <a:t>, for others it was </a:t>
            </a:r>
            <a:r>
              <a:rPr lang="en-GB" dirty="0" smtClean="0"/>
              <a:t>extremely outdated.</a:t>
            </a:r>
          </a:p>
          <a:p>
            <a:r>
              <a:rPr lang="en-GB" dirty="0"/>
              <a:t>Some business owners were </a:t>
            </a:r>
            <a:r>
              <a:rPr lang="en-GB" dirty="0" smtClean="0"/>
              <a:t>no longer into  tourism but their details still appeared on the data base.</a:t>
            </a:r>
            <a:endParaRPr lang="en-US" sz="4800" dirty="0"/>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auto" latinLnBrk="0" hangingPunct="0">
              <a:lnSpc>
                <a:spcPct val="100000"/>
              </a:lnSpc>
              <a:spcBef>
                <a:spcPct val="2000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Calibri" pitchFamily="34" charset="0"/>
              <a:ea typeface="+mn-ea"/>
              <a:cs typeface="+mn-cs"/>
            </a:endParaRPr>
          </a:p>
        </p:txBody>
      </p:sp>
    </p:spTree>
    <p:extLst>
      <p:ext uri="{BB962C8B-B14F-4D97-AF65-F5344CB8AC3E}">
        <p14:creationId xmlns:p14="http://schemas.microsoft.com/office/powerpoint/2010/main" val="17208190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352800" y="152400"/>
            <a:ext cx="5790822" cy="838200"/>
          </a:xfrm>
        </p:spPr>
        <p:txBody>
          <a:bodyPr>
            <a:noAutofit/>
          </a:bodyPr>
          <a:lstStyle/>
          <a:p>
            <a:pPr algn="l"/>
            <a:r>
              <a:rPr lang="en-ZA" sz="2400" b="1" dirty="0">
                <a:solidFill>
                  <a:schemeClr val="bg1"/>
                </a:solidFill>
              </a:rPr>
              <a:t>Tourism governance and institutional set up</a:t>
            </a:r>
            <a:br>
              <a:rPr lang="en-ZA" sz="2400" b="1" dirty="0">
                <a:solidFill>
                  <a:schemeClr val="bg1"/>
                </a:solidFill>
              </a:rPr>
            </a:br>
            <a:endParaRPr lang="en-ZA" sz="2400" b="1" dirty="0">
              <a:solidFill>
                <a:schemeClr val="bg1"/>
              </a:solidFill>
            </a:endParaRPr>
          </a:p>
        </p:txBody>
      </p:sp>
      <p:sp>
        <p:nvSpPr>
          <p:cNvPr id="2" name="Content Placeholder 1"/>
          <p:cNvSpPr>
            <a:spLocks noGrp="1"/>
          </p:cNvSpPr>
          <p:nvPr>
            <p:ph idx="1"/>
          </p:nvPr>
        </p:nvSpPr>
        <p:spPr>
          <a:xfrm>
            <a:off x="228600" y="1295400"/>
            <a:ext cx="8686800" cy="5105400"/>
          </a:xfrm>
        </p:spPr>
        <p:txBody>
          <a:bodyPr>
            <a:normAutofit/>
          </a:bodyPr>
          <a:lstStyle/>
          <a:p>
            <a:pPr algn="just">
              <a:lnSpc>
                <a:spcPct val="115000"/>
              </a:lnSpc>
              <a:spcBef>
                <a:spcPts val="0"/>
              </a:spcBef>
            </a:pPr>
            <a:r>
              <a:rPr lang="en-GB" sz="3000" dirty="0" smtClean="0">
                <a:ea typeface="Times New Roman" panose="02020603050405020304" pitchFamily="18" charset="0"/>
                <a:cs typeface="Arial" panose="020B0604020202020204" pitchFamily="34" charset="0"/>
              </a:rPr>
              <a:t>Various </a:t>
            </a:r>
            <a:r>
              <a:rPr lang="en-GB" sz="3000" dirty="0">
                <a:ea typeface="Times New Roman" panose="02020603050405020304" pitchFamily="18" charset="0"/>
                <a:cs typeface="Arial" panose="020B0604020202020204" pitchFamily="34" charset="0"/>
              </a:rPr>
              <a:t>laws and policies </a:t>
            </a:r>
            <a:r>
              <a:rPr lang="en-GB" sz="3000" dirty="0" smtClean="0">
                <a:ea typeface="Times New Roman" panose="02020603050405020304" pitchFamily="18" charset="0"/>
                <a:cs typeface="Arial" panose="020B0604020202020204" pitchFamily="34" charset="0"/>
              </a:rPr>
              <a:t>were introduced </a:t>
            </a:r>
            <a:r>
              <a:rPr lang="en-GB" sz="3000" dirty="0">
                <a:ea typeface="Times New Roman" panose="02020603050405020304" pitchFamily="18" charset="0"/>
                <a:cs typeface="Arial" panose="020B0604020202020204" pitchFamily="34" charset="0"/>
              </a:rPr>
              <a:t>since the advent of </a:t>
            </a:r>
            <a:r>
              <a:rPr lang="en-GB" sz="3000" dirty="0" smtClean="0">
                <a:ea typeface="Times New Roman" panose="02020603050405020304" pitchFamily="18" charset="0"/>
                <a:cs typeface="Arial" panose="020B0604020202020204" pitchFamily="34" charset="0"/>
              </a:rPr>
              <a:t>democracy.</a:t>
            </a:r>
            <a:endParaRPr lang="en-GB" sz="3000" b="1" dirty="0" smtClean="0">
              <a:ea typeface="Times New Roman" panose="02020603050405020304" pitchFamily="18" charset="0"/>
              <a:cs typeface="Arial" panose="020B0604020202020204" pitchFamily="34" charset="0"/>
            </a:endParaRPr>
          </a:p>
          <a:p>
            <a:r>
              <a:rPr lang="en-GB" sz="3000" dirty="0"/>
              <a:t>There is an overlap and sometimes lack of alignment among different policies. </a:t>
            </a:r>
            <a:endParaRPr lang="en-GB" sz="3000" dirty="0" smtClean="0"/>
          </a:p>
          <a:p>
            <a:r>
              <a:rPr lang="en-GB" sz="3000" dirty="0" smtClean="0">
                <a:ea typeface="Times New Roman" panose="02020603050405020304" pitchFamily="18" charset="0"/>
                <a:cs typeface="Times New Roman" panose="02020603050405020304" pitchFamily="18" charset="0"/>
              </a:rPr>
              <a:t>Some key </a:t>
            </a:r>
            <a:r>
              <a:rPr lang="en-GB" sz="3000" dirty="0">
                <a:ea typeface="Times New Roman" panose="02020603050405020304" pitchFamily="18" charset="0"/>
                <a:cs typeface="Times New Roman" panose="02020603050405020304" pitchFamily="18" charset="0"/>
              </a:rPr>
              <a:t>informants </a:t>
            </a:r>
            <a:r>
              <a:rPr lang="en-GB" sz="3000" dirty="0" smtClean="0">
                <a:ea typeface="Times New Roman" panose="02020603050405020304" pitchFamily="18" charset="0"/>
                <a:cs typeface="Times New Roman" panose="02020603050405020304" pitchFamily="18" charset="0"/>
              </a:rPr>
              <a:t>were sometimes unfamiliar </a:t>
            </a:r>
            <a:r>
              <a:rPr lang="en-GB" sz="3000" dirty="0">
                <a:ea typeface="Times New Roman" panose="02020603050405020304" pitchFamily="18" charset="0"/>
                <a:cs typeface="Times New Roman" panose="02020603050405020304" pitchFamily="18" charset="0"/>
              </a:rPr>
              <a:t>with the content and even the existence of </a:t>
            </a:r>
            <a:r>
              <a:rPr lang="en-GB" sz="3000" dirty="0" smtClean="0">
                <a:ea typeface="Times New Roman" panose="02020603050405020304" pitchFamily="18" charset="0"/>
                <a:cs typeface="Times New Roman" panose="02020603050405020304" pitchFamily="18" charset="0"/>
              </a:rPr>
              <a:t>some policies.</a:t>
            </a:r>
          </a:p>
          <a:p>
            <a:r>
              <a:rPr lang="en-GB" sz="3000" dirty="0" smtClean="0">
                <a:ea typeface="Times New Roman" panose="02020603050405020304" pitchFamily="18" charset="0"/>
                <a:cs typeface="Times New Roman" panose="02020603050405020304" pitchFamily="18" charset="0"/>
              </a:rPr>
              <a:t>No effective policy implementation and </a:t>
            </a:r>
            <a:r>
              <a:rPr lang="en-GB" sz="3000" dirty="0">
                <a:ea typeface="Times New Roman" panose="02020603050405020304" pitchFamily="18" charset="0"/>
                <a:cs typeface="Times New Roman" panose="02020603050405020304" pitchFamily="18" charset="0"/>
              </a:rPr>
              <a:t>inadequate </a:t>
            </a:r>
            <a:r>
              <a:rPr lang="en-GB" sz="3000" dirty="0" smtClean="0">
                <a:ea typeface="Times New Roman" panose="02020603050405020304" pitchFamily="18" charset="0"/>
                <a:cs typeface="Times New Roman" panose="02020603050405020304" pitchFamily="18" charset="0"/>
              </a:rPr>
              <a:t>communication policy objectives. </a:t>
            </a:r>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ct val="20000"/>
              </a:spcBef>
            </a:pPr>
            <a:endParaRPr lang="en-US" sz="3200" dirty="0">
              <a:solidFill>
                <a:prstClr val="black"/>
              </a:solidFill>
              <a:latin typeface="Calibri" pitchFamily="34" charset="0"/>
            </a:endParaRPr>
          </a:p>
        </p:txBody>
      </p:sp>
    </p:spTree>
    <p:extLst>
      <p:ext uri="{BB962C8B-B14F-4D97-AF65-F5344CB8AC3E}">
        <p14:creationId xmlns:p14="http://schemas.microsoft.com/office/powerpoint/2010/main" val="2899414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Autofit/>
          </a:bodyPr>
          <a:lstStyle/>
          <a:p>
            <a:pPr algn="l"/>
            <a:r>
              <a:rPr lang="en-US" sz="3200" b="1" dirty="0">
                <a:solidFill>
                  <a:schemeClr val="bg1"/>
                </a:solidFill>
              </a:rPr>
              <a:t>Tourism </a:t>
            </a:r>
            <a:r>
              <a:rPr lang="en-US" sz="3200" b="1" dirty="0" smtClean="0">
                <a:solidFill>
                  <a:schemeClr val="bg1"/>
                </a:solidFill>
              </a:rPr>
              <a:t>governance </a:t>
            </a:r>
            <a:r>
              <a:rPr lang="en-US" sz="3200" b="1" dirty="0" err="1" smtClean="0">
                <a:solidFill>
                  <a:schemeClr val="bg1"/>
                </a:solidFill>
              </a:rPr>
              <a:t>cont</a:t>
            </a:r>
            <a:r>
              <a:rPr lang="en-US" sz="3200" b="1" dirty="0" smtClean="0">
                <a:solidFill>
                  <a:schemeClr val="bg1"/>
                </a:solidFill>
              </a:rPr>
              <a:t>….</a:t>
            </a:r>
            <a:endParaRPr lang="en-ZA" sz="3200" b="1" dirty="0">
              <a:solidFill>
                <a:schemeClr val="bg1"/>
              </a:solidFill>
            </a:endParaRPr>
          </a:p>
        </p:txBody>
      </p:sp>
      <p:sp>
        <p:nvSpPr>
          <p:cNvPr id="2" name="Content Placeholder 1"/>
          <p:cNvSpPr>
            <a:spLocks noGrp="1"/>
          </p:cNvSpPr>
          <p:nvPr>
            <p:ph idx="1"/>
          </p:nvPr>
        </p:nvSpPr>
        <p:spPr>
          <a:xfrm>
            <a:off x="228600" y="1295400"/>
            <a:ext cx="8686800" cy="5105400"/>
          </a:xfrm>
        </p:spPr>
        <p:txBody>
          <a:bodyPr>
            <a:normAutofit fontScale="92500"/>
          </a:bodyPr>
          <a:lstStyle/>
          <a:p>
            <a:pPr algn="just">
              <a:lnSpc>
                <a:spcPct val="115000"/>
              </a:lnSpc>
              <a:spcBef>
                <a:spcPts val="0"/>
              </a:spcBef>
            </a:pPr>
            <a:r>
              <a:rPr lang="en-GB" sz="3000" dirty="0" smtClean="0">
                <a:ea typeface="Times New Roman" panose="02020603050405020304" pitchFamily="18" charset="0"/>
                <a:cs typeface="Arial" panose="020B0604020202020204" pitchFamily="34" charset="0"/>
              </a:rPr>
              <a:t>Separate </a:t>
            </a:r>
            <a:r>
              <a:rPr lang="en-GB" sz="3000" dirty="0">
                <a:ea typeface="Times New Roman" panose="02020603050405020304" pitchFamily="18" charset="0"/>
                <a:cs typeface="Arial" panose="020B0604020202020204" pitchFamily="34" charset="0"/>
              </a:rPr>
              <a:t>governmental delivery </a:t>
            </a:r>
            <a:r>
              <a:rPr lang="en-GB" sz="3000" dirty="0" smtClean="0">
                <a:ea typeface="Times New Roman" panose="02020603050405020304" pitchFamily="18" charset="0"/>
                <a:cs typeface="Arial" panose="020B0604020202020204" pitchFamily="34" charset="0"/>
              </a:rPr>
              <a:t>agencies with no clear </a:t>
            </a:r>
            <a:r>
              <a:rPr lang="en-GB" sz="3000" dirty="0">
                <a:ea typeface="Times New Roman" panose="02020603050405020304" pitchFamily="18" charset="0"/>
                <a:cs typeface="Arial" panose="020B0604020202020204" pitchFamily="34" charset="0"/>
              </a:rPr>
              <a:t>roles </a:t>
            </a:r>
            <a:r>
              <a:rPr lang="en-GB" sz="3000" dirty="0" smtClean="0">
                <a:ea typeface="Times New Roman" panose="02020603050405020304" pitchFamily="18" charset="0"/>
                <a:cs typeface="Arial" panose="020B0604020202020204" pitchFamily="34" charset="0"/>
              </a:rPr>
              <a:t>on how to support coastal </a:t>
            </a:r>
            <a:r>
              <a:rPr lang="en-GB" sz="3000" dirty="0">
                <a:ea typeface="Times New Roman" panose="02020603050405020304" pitchFamily="18" charset="0"/>
                <a:cs typeface="Arial" panose="020B0604020202020204" pitchFamily="34" charset="0"/>
              </a:rPr>
              <a:t>and marine tourism</a:t>
            </a:r>
            <a:r>
              <a:rPr lang="en-GB" sz="3000" dirty="0" smtClean="0">
                <a:ea typeface="Times New Roman" panose="02020603050405020304" pitchFamily="18" charset="0"/>
                <a:cs typeface="Arial" panose="020B0604020202020204" pitchFamily="34" charset="0"/>
              </a:rPr>
              <a:t>.</a:t>
            </a:r>
          </a:p>
          <a:p>
            <a:pPr marL="0" indent="0" algn="just">
              <a:lnSpc>
                <a:spcPct val="115000"/>
              </a:lnSpc>
              <a:spcBef>
                <a:spcPts val="0"/>
              </a:spcBef>
              <a:buNone/>
            </a:pPr>
            <a:endParaRPr lang="en-GB" sz="3000" dirty="0" smtClean="0">
              <a:ea typeface="Times New Roman" panose="02020603050405020304" pitchFamily="18" charset="0"/>
              <a:cs typeface="Arial" panose="020B0604020202020204" pitchFamily="34" charset="0"/>
            </a:endParaRPr>
          </a:p>
          <a:p>
            <a:pPr algn="just">
              <a:spcAft>
                <a:spcPts val="0"/>
              </a:spcAft>
            </a:pPr>
            <a:r>
              <a:rPr lang="en-GB" sz="3000" dirty="0" smtClean="0">
                <a:ea typeface="Times New Roman" panose="02020603050405020304" pitchFamily="18" charset="0"/>
                <a:cs typeface="Arial" panose="020B0604020202020204" pitchFamily="34" charset="0"/>
              </a:rPr>
              <a:t>For instance</a:t>
            </a:r>
            <a:r>
              <a:rPr lang="en-GB" sz="3000" i="1" dirty="0" smtClean="0">
                <a:ea typeface="Times New Roman" panose="02020603050405020304" pitchFamily="18" charset="0"/>
                <a:cs typeface="Arial" panose="020B0604020202020204" pitchFamily="34" charset="0"/>
              </a:rPr>
              <a:t>, </a:t>
            </a:r>
            <a:r>
              <a:rPr lang="en-GB" sz="3000" i="1" dirty="0" smtClean="0">
                <a:latin typeface="Times New Roman" panose="02020603050405020304" pitchFamily="18" charset="0"/>
                <a:ea typeface="Times New Roman" panose="02020603050405020304" pitchFamily="18" charset="0"/>
                <a:cs typeface="Times New Roman" panose="02020603050405020304" pitchFamily="18" charset="0"/>
              </a:rPr>
              <a:t>“one respondent stated </a:t>
            </a:r>
            <a:r>
              <a:rPr lang="en-GB" sz="3000" i="1" dirty="0">
                <a:latin typeface="Times New Roman" panose="02020603050405020304" pitchFamily="18" charset="0"/>
                <a:ea typeface="Times New Roman" panose="02020603050405020304" pitchFamily="18" charset="0"/>
                <a:cs typeface="Times New Roman" panose="02020603050405020304" pitchFamily="18" charset="0"/>
              </a:rPr>
              <a:t>that coastal and marine tourism is still </a:t>
            </a:r>
            <a:r>
              <a:rPr lang="en-GB" sz="3000" i="1" dirty="0" smtClean="0">
                <a:latin typeface="Times New Roman" panose="02020603050405020304" pitchFamily="18" charset="0"/>
                <a:ea typeface="Times New Roman" panose="02020603050405020304" pitchFamily="18" charset="0"/>
                <a:cs typeface="Times New Roman" panose="02020603050405020304" pitchFamily="18" charset="0"/>
              </a:rPr>
              <a:t>‘a </a:t>
            </a:r>
            <a:r>
              <a:rPr lang="en-GB" sz="3000" i="1" dirty="0">
                <a:latin typeface="Times New Roman" panose="02020603050405020304" pitchFamily="18" charset="0"/>
                <a:ea typeface="Times New Roman" panose="02020603050405020304" pitchFamily="18" charset="0"/>
                <a:cs typeface="Times New Roman" panose="02020603050405020304" pitchFamily="18" charset="0"/>
              </a:rPr>
              <a:t>new </a:t>
            </a:r>
            <a:r>
              <a:rPr lang="en-GB" sz="3000" i="1" dirty="0" smtClean="0">
                <a:latin typeface="Times New Roman" panose="02020603050405020304" pitchFamily="18" charset="0"/>
                <a:ea typeface="Times New Roman" panose="02020603050405020304" pitchFamily="18" charset="0"/>
                <a:cs typeface="Times New Roman" panose="02020603050405020304" pitchFamily="18" charset="0"/>
              </a:rPr>
              <a:t>thing’ </a:t>
            </a:r>
            <a:r>
              <a:rPr lang="en-GB" sz="3000" i="1" dirty="0">
                <a:latin typeface="Times New Roman" panose="02020603050405020304" pitchFamily="18" charset="0"/>
                <a:ea typeface="Times New Roman" panose="02020603050405020304" pitchFamily="18" charset="0"/>
                <a:cs typeface="Times New Roman" panose="02020603050405020304" pitchFamily="18" charset="0"/>
              </a:rPr>
              <a:t>and that a dedicated policy should be developed to govern </a:t>
            </a:r>
            <a:r>
              <a:rPr lang="en-GB" sz="3000" i="1" dirty="0" smtClean="0">
                <a:latin typeface="Times New Roman" panose="02020603050405020304" pitchFamily="18" charset="0"/>
                <a:ea typeface="Times New Roman" panose="02020603050405020304" pitchFamily="18" charset="0"/>
                <a:cs typeface="Times New Roman" panose="02020603050405020304" pitchFamily="18" charset="0"/>
              </a:rPr>
              <a:t>it”. </a:t>
            </a:r>
          </a:p>
          <a:p>
            <a:pPr marL="0" indent="0" algn="just">
              <a:spcAft>
                <a:spcPts val="0"/>
              </a:spcAft>
              <a:buNone/>
            </a:pPr>
            <a:endParaRPr lang="en-GB" sz="3000" i="1" dirty="0" smtClean="0">
              <a:ea typeface="Times New Roman" panose="02020603050405020304" pitchFamily="18" charset="0"/>
              <a:cs typeface="Arial" panose="020B0604020202020204" pitchFamily="34" charset="0"/>
            </a:endParaRPr>
          </a:p>
          <a:p>
            <a:pPr algn="just">
              <a:spcAft>
                <a:spcPts val="0"/>
              </a:spcAft>
            </a:pPr>
            <a:r>
              <a:rPr lang="en-GB" sz="3000" dirty="0" smtClean="0">
                <a:ea typeface="Times New Roman" panose="02020603050405020304" pitchFamily="18" charset="0"/>
                <a:cs typeface="Arial" panose="020B0604020202020204" pitchFamily="34" charset="0"/>
              </a:rPr>
              <a:t>Lack of education on existing policies/regulations resulting in conflicts between guides and law enforcements agents.</a:t>
            </a:r>
            <a:endParaRPr lang="en-GB" sz="3000" dirty="0">
              <a:ea typeface="Times New Roman" panose="02020603050405020304" pitchFamily="18" charset="0"/>
            </a:endParaRPr>
          </a:p>
          <a:p>
            <a:pPr algn="just">
              <a:lnSpc>
                <a:spcPct val="115000"/>
              </a:lnSpc>
              <a:spcBef>
                <a:spcPts val="0"/>
              </a:spcBef>
            </a:pPr>
            <a:endParaRPr lang="en-GB" sz="2400" b="1" dirty="0">
              <a:solidFill>
                <a:prstClr val="black"/>
              </a:solidFill>
              <a:latin typeface="Arial Narrow" panose="020B0606020202030204" pitchFamily="34" charset="0"/>
              <a:ea typeface="Times New Roman" panose="02020603050405020304" pitchFamily="18" charset="0"/>
              <a:cs typeface="Arial" panose="020B0604020202020204" pitchFamily="34" charset="0"/>
            </a:endParaRPr>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ct val="20000"/>
              </a:spcBef>
            </a:pPr>
            <a:endParaRPr lang="en-US" sz="3200" dirty="0">
              <a:solidFill>
                <a:prstClr val="black"/>
              </a:solidFill>
              <a:latin typeface="Calibri" pitchFamily="34" charset="0"/>
            </a:endParaRPr>
          </a:p>
        </p:txBody>
      </p:sp>
    </p:spTree>
    <p:extLst>
      <p:ext uri="{BB962C8B-B14F-4D97-AF65-F5344CB8AC3E}">
        <p14:creationId xmlns:p14="http://schemas.microsoft.com/office/powerpoint/2010/main" val="1213104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Autofit/>
          </a:bodyPr>
          <a:lstStyle/>
          <a:p>
            <a:pPr algn="l"/>
            <a:r>
              <a:rPr lang="en-ZA" sz="3200" b="1" dirty="0">
                <a:solidFill>
                  <a:schemeClr val="bg1"/>
                </a:solidFill>
              </a:rPr>
              <a:t>Tourism governance </a:t>
            </a:r>
            <a:r>
              <a:rPr lang="en-ZA" sz="3200" b="1" dirty="0" err="1">
                <a:solidFill>
                  <a:schemeClr val="bg1"/>
                </a:solidFill>
              </a:rPr>
              <a:t>cont</a:t>
            </a:r>
            <a:r>
              <a:rPr lang="en-ZA" sz="3200" b="1" dirty="0">
                <a:solidFill>
                  <a:schemeClr val="bg1"/>
                </a:solidFill>
              </a:rPr>
              <a:t>….</a:t>
            </a:r>
          </a:p>
        </p:txBody>
      </p:sp>
      <p:sp>
        <p:nvSpPr>
          <p:cNvPr id="2" name="Content Placeholder 1"/>
          <p:cNvSpPr>
            <a:spLocks noGrp="1"/>
          </p:cNvSpPr>
          <p:nvPr>
            <p:ph idx="1"/>
          </p:nvPr>
        </p:nvSpPr>
        <p:spPr>
          <a:xfrm>
            <a:off x="228600" y="1600200"/>
            <a:ext cx="8686800" cy="4876800"/>
          </a:xfrm>
        </p:spPr>
        <p:txBody>
          <a:bodyPr>
            <a:normAutofit fontScale="92500" lnSpcReduction="10000"/>
          </a:bodyPr>
          <a:lstStyle/>
          <a:p>
            <a:pPr algn="just">
              <a:lnSpc>
                <a:spcPct val="115000"/>
              </a:lnSpc>
              <a:spcBef>
                <a:spcPts val="0"/>
              </a:spcBef>
            </a:pPr>
            <a:r>
              <a:rPr lang="en-GB" sz="2800" dirty="0" smtClean="0">
                <a:ea typeface="Times New Roman" panose="02020603050405020304" pitchFamily="18" charset="0"/>
                <a:cs typeface="Arial" panose="020B0604020202020204" pitchFamily="34" charset="0"/>
              </a:rPr>
              <a:t>Many </a:t>
            </a:r>
            <a:r>
              <a:rPr lang="en-GB" sz="2800" dirty="0">
                <a:ea typeface="Times New Roman" panose="02020603050405020304" pitchFamily="18" charset="0"/>
                <a:cs typeface="Arial" panose="020B0604020202020204" pitchFamily="34" charset="0"/>
              </a:rPr>
              <a:t>business operators </a:t>
            </a:r>
            <a:r>
              <a:rPr lang="en-GB" sz="2800" dirty="0" smtClean="0">
                <a:ea typeface="Times New Roman" panose="02020603050405020304" pitchFamily="18" charset="0"/>
                <a:cs typeface="Arial" panose="020B0604020202020204" pitchFamily="34" charset="0"/>
              </a:rPr>
              <a:t>are aware of policies </a:t>
            </a:r>
            <a:r>
              <a:rPr lang="en-GB" sz="2800" dirty="0">
                <a:ea typeface="Times New Roman" panose="02020603050405020304" pitchFamily="18" charset="0"/>
                <a:cs typeface="Arial" panose="020B0604020202020204" pitchFamily="34" charset="0"/>
              </a:rPr>
              <a:t>that regulate their respective </a:t>
            </a:r>
            <a:r>
              <a:rPr lang="en-GB" sz="2800" dirty="0" smtClean="0">
                <a:ea typeface="Times New Roman" panose="02020603050405020304" pitchFamily="18" charset="0"/>
                <a:cs typeface="Arial" panose="020B0604020202020204" pitchFamily="34" charset="0"/>
              </a:rPr>
              <a:t>activities only.</a:t>
            </a:r>
          </a:p>
          <a:p>
            <a:pPr marL="0" indent="0" algn="just">
              <a:lnSpc>
                <a:spcPct val="115000"/>
              </a:lnSpc>
              <a:spcBef>
                <a:spcPts val="0"/>
              </a:spcBef>
              <a:buNone/>
            </a:pPr>
            <a:endParaRPr lang="en-GB" sz="2800" dirty="0" smtClean="0">
              <a:ea typeface="Times New Roman" panose="02020603050405020304" pitchFamily="18" charset="0"/>
              <a:cs typeface="Arial" panose="020B0604020202020204" pitchFamily="34" charset="0"/>
            </a:endParaRPr>
          </a:p>
          <a:p>
            <a:pPr algn="just">
              <a:lnSpc>
                <a:spcPct val="115000"/>
              </a:lnSpc>
              <a:spcBef>
                <a:spcPts val="0"/>
              </a:spcBef>
            </a:pPr>
            <a:r>
              <a:rPr lang="en-US" sz="2800" dirty="0" smtClean="0">
                <a:ea typeface="Calibri" panose="020F0502020204030204" pitchFamily="34" charset="0"/>
                <a:cs typeface="Arial" panose="020B0604020202020204" pitchFamily="34" charset="0"/>
              </a:rPr>
              <a:t>No coordinated regulatory framework to </a:t>
            </a:r>
            <a:r>
              <a:rPr lang="en-US" sz="2800" dirty="0">
                <a:ea typeface="Calibri" panose="020F0502020204030204" pitchFamily="34" charset="0"/>
                <a:cs typeface="Arial" panose="020B0604020202020204" pitchFamily="34" charset="0"/>
              </a:rPr>
              <a:t>enhance responsible coastal </a:t>
            </a:r>
            <a:r>
              <a:rPr lang="en-US" sz="2800" dirty="0" smtClean="0">
                <a:ea typeface="Calibri" panose="020F0502020204030204" pitchFamily="34" charset="0"/>
                <a:cs typeface="Arial" panose="020B0604020202020204" pitchFamily="34" charset="0"/>
              </a:rPr>
              <a:t>tourism.  </a:t>
            </a:r>
          </a:p>
          <a:p>
            <a:pPr marL="0" indent="0" algn="just">
              <a:lnSpc>
                <a:spcPct val="115000"/>
              </a:lnSpc>
              <a:spcBef>
                <a:spcPts val="0"/>
              </a:spcBef>
              <a:buNone/>
            </a:pPr>
            <a:endParaRPr lang="en-US" sz="2800" dirty="0" smtClean="0">
              <a:ea typeface="Calibri" panose="020F0502020204030204" pitchFamily="34" charset="0"/>
              <a:cs typeface="Arial" panose="020B0604020202020204" pitchFamily="34" charset="0"/>
            </a:endParaRPr>
          </a:p>
          <a:p>
            <a:pPr algn="just">
              <a:lnSpc>
                <a:spcPct val="115000"/>
              </a:lnSpc>
              <a:spcBef>
                <a:spcPts val="0"/>
              </a:spcBef>
            </a:pPr>
            <a:r>
              <a:rPr lang="en-GB" sz="2800" dirty="0" smtClean="0">
                <a:ea typeface="Times New Roman" panose="02020603050405020304" pitchFamily="18" charset="0"/>
                <a:cs typeface="Arial" panose="020B0604020202020204" pitchFamily="34" charset="0"/>
              </a:rPr>
              <a:t>There is lack </a:t>
            </a:r>
            <a:r>
              <a:rPr lang="en-GB" sz="2800" dirty="0">
                <a:ea typeface="Times New Roman" panose="02020603050405020304" pitchFamily="18" charset="0"/>
                <a:cs typeface="Arial" panose="020B0604020202020204" pitchFamily="34" charset="0"/>
              </a:rPr>
              <a:t>of multi-stakeholder </a:t>
            </a:r>
            <a:r>
              <a:rPr lang="en-GB" sz="2800" dirty="0" smtClean="0">
                <a:ea typeface="Times New Roman" panose="02020603050405020304" pitchFamily="18" charset="0"/>
                <a:cs typeface="Arial" panose="020B0604020202020204" pitchFamily="34" charset="0"/>
              </a:rPr>
              <a:t>involvement when decisions are made. </a:t>
            </a:r>
          </a:p>
          <a:p>
            <a:pPr marL="0" indent="0" algn="just">
              <a:lnSpc>
                <a:spcPct val="115000"/>
              </a:lnSpc>
              <a:spcBef>
                <a:spcPts val="0"/>
              </a:spcBef>
              <a:buNone/>
            </a:pPr>
            <a:endParaRPr lang="en-GB" sz="2800" dirty="0" smtClean="0">
              <a:ea typeface="Times New Roman" panose="02020603050405020304" pitchFamily="18" charset="0"/>
              <a:cs typeface="Arial" panose="020B0604020202020204" pitchFamily="34" charset="0"/>
            </a:endParaRPr>
          </a:p>
          <a:p>
            <a:pPr algn="just">
              <a:lnSpc>
                <a:spcPct val="115000"/>
              </a:lnSpc>
              <a:spcBef>
                <a:spcPts val="0"/>
              </a:spcBef>
            </a:pPr>
            <a:r>
              <a:rPr lang="en-GB" sz="2800" dirty="0">
                <a:ea typeface="Times New Roman" panose="02020603050405020304" pitchFamily="18" charset="0"/>
                <a:cs typeface="Arial" panose="020B0604020202020204" pitchFamily="34" charset="0"/>
              </a:rPr>
              <a:t>L</a:t>
            </a:r>
            <a:r>
              <a:rPr lang="en-GB" sz="2800" dirty="0" smtClean="0">
                <a:ea typeface="Times New Roman" panose="02020603050405020304" pitchFamily="18" charset="0"/>
                <a:cs typeface="Arial" panose="020B0604020202020204" pitchFamily="34" charset="0"/>
              </a:rPr>
              <a:t>ack </a:t>
            </a:r>
            <a:r>
              <a:rPr lang="en-GB" sz="2800" dirty="0">
                <a:ea typeface="Times New Roman" panose="02020603050405020304" pitchFamily="18" charset="0"/>
                <a:cs typeface="Arial" panose="020B0604020202020204" pitchFamily="34" charset="0"/>
              </a:rPr>
              <a:t>of skills and knowledge in c</a:t>
            </a:r>
            <a:r>
              <a:rPr lang="en-GB" sz="2800" dirty="0" smtClean="0">
                <a:ea typeface="Times New Roman" panose="02020603050405020304" pitchFamily="18" charset="0"/>
                <a:cs typeface="Arial" panose="020B0604020202020204" pitchFamily="34" charset="0"/>
              </a:rPr>
              <a:t>oastal and marine </a:t>
            </a:r>
            <a:r>
              <a:rPr lang="en-GB" sz="2800" dirty="0">
                <a:ea typeface="Times New Roman" panose="02020603050405020304" pitchFamily="18" charset="0"/>
                <a:cs typeface="Arial" panose="020B0604020202020204" pitchFamily="34" charset="0"/>
              </a:rPr>
              <a:t>resource </a:t>
            </a:r>
            <a:r>
              <a:rPr lang="en-GB" sz="2800" dirty="0" smtClean="0">
                <a:ea typeface="Times New Roman" panose="02020603050405020304" pitchFamily="18" charset="0"/>
                <a:cs typeface="Arial" panose="020B0604020202020204" pitchFamily="34" charset="0"/>
              </a:rPr>
              <a:t>management.</a:t>
            </a:r>
            <a:endParaRPr lang="en-US" sz="2800" dirty="0"/>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ct val="20000"/>
              </a:spcBef>
            </a:pPr>
            <a:endParaRPr lang="en-US" sz="3200" dirty="0">
              <a:solidFill>
                <a:prstClr val="black"/>
              </a:solidFill>
              <a:latin typeface="Calibri" pitchFamily="34" charset="0"/>
            </a:endParaRPr>
          </a:p>
        </p:txBody>
      </p:sp>
    </p:spTree>
    <p:extLst>
      <p:ext uri="{BB962C8B-B14F-4D97-AF65-F5344CB8AC3E}">
        <p14:creationId xmlns:p14="http://schemas.microsoft.com/office/powerpoint/2010/main" val="520474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C:\Users\user\Desktop\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 y="283"/>
            <a:ext cx="9143245" cy="685743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657600" y="152400"/>
            <a:ext cx="5334000" cy="838200"/>
          </a:xfrm>
        </p:spPr>
        <p:txBody>
          <a:bodyPr>
            <a:noAutofit/>
          </a:bodyPr>
          <a:lstStyle/>
          <a:p>
            <a:pPr algn="l"/>
            <a:r>
              <a:rPr lang="en-ZA" sz="3200" b="1" dirty="0">
                <a:solidFill>
                  <a:schemeClr val="bg1"/>
                </a:solidFill>
              </a:rPr>
              <a:t>Policies that drive marine and coastal tourism development</a:t>
            </a:r>
          </a:p>
        </p:txBody>
      </p:sp>
      <p:sp>
        <p:nvSpPr>
          <p:cNvPr id="2" name="Content Placeholder 1"/>
          <p:cNvSpPr>
            <a:spLocks noGrp="1"/>
          </p:cNvSpPr>
          <p:nvPr>
            <p:ph idx="1"/>
          </p:nvPr>
        </p:nvSpPr>
        <p:spPr>
          <a:xfrm>
            <a:off x="377" y="1371600"/>
            <a:ext cx="9143245" cy="5029200"/>
          </a:xfrm>
        </p:spPr>
        <p:txBody>
          <a:bodyPr>
            <a:normAutofit lnSpcReduction="10000"/>
          </a:bodyPr>
          <a:lstStyle/>
          <a:p>
            <a:pPr algn="just">
              <a:lnSpc>
                <a:spcPct val="115000"/>
              </a:lnSpc>
              <a:spcBef>
                <a:spcPts val="0"/>
              </a:spcBef>
            </a:pPr>
            <a:r>
              <a:rPr lang="en-GB" sz="3000" dirty="0" smtClean="0">
                <a:ea typeface="Times New Roman" panose="02020603050405020304" pitchFamily="18" charset="0"/>
                <a:cs typeface="Times New Roman" panose="02020603050405020304" pitchFamily="18" charset="0"/>
              </a:rPr>
              <a:t>Need for </a:t>
            </a:r>
            <a:r>
              <a:rPr lang="en-GB" sz="3000" dirty="0">
                <a:ea typeface="Times New Roman" panose="02020603050405020304" pitchFamily="18" charset="0"/>
                <a:cs typeface="Times New Roman" panose="02020603050405020304" pitchFamily="18" charset="0"/>
              </a:rPr>
              <a:t>a coordinated effort between and among different stakeholders</a:t>
            </a:r>
            <a:r>
              <a:rPr lang="en-GB" sz="3000" dirty="0" smtClean="0">
                <a:ea typeface="Times New Roman" panose="02020603050405020304" pitchFamily="18" charset="0"/>
                <a:cs typeface="Times New Roman" panose="02020603050405020304" pitchFamily="18" charset="0"/>
              </a:rPr>
              <a:t>.</a:t>
            </a:r>
          </a:p>
          <a:p>
            <a:pPr algn="just">
              <a:lnSpc>
                <a:spcPct val="115000"/>
              </a:lnSpc>
              <a:spcBef>
                <a:spcPts val="0"/>
              </a:spcBef>
            </a:pPr>
            <a:r>
              <a:rPr lang="en-GB" sz="3000" dirty="0" smtClean="0">
                <a:ea typeface="Times New Roman" panose="02020603050405020304" pitchFamily="18" charset="0"/>
                <a:cs typeface="Times New Roman" panose="02020603050405020304" pitchFamily="18" charset="0"/>
              </a:rPr>
              <a:t>For instance, respondents </a:t>
            </a:r>
            <a:r>
              <a:rPr lang="en-GB" sz="3000" dirty="0">
                <a:ea typeface="Times New Roman" panose="02020603050405020304" pitchFamily="18" charset="0"/>
                <a:cs typeface="Times New Roman" panose="02020603050405020304" pitchFamily="18" charset="0"/>
              </a:rPr>
              <a:t>from the Tugela mouth area complained, </a:t>
            </a:r>
            <a:r>
              <a:rPr lang="en-GB" sz="28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GB" sz="2800" i="1" dirty="0" smtClean="0">
                <a:latin typeface="Times New Roman" panose="02020603050405020304" pitchFamily="18" charset="0"/>
                <a:ea typeface="Times New Roman" panose="02020603050405020304" pitchFamily="18" charset="0"/>
                <a:cs typeface="Times New Roman" panose="02020603050405020304" pitchFamily="18" charset="0"/>
              </a:rPr>
              <a:t>you </a:t>
            </a:r>
            <a:r>
              <a:rPr lang="en-GB" sz="2800" i="1" dirty="0">
                <a:latin typeface="Times New Roman" panose="02020603050405020304" pitchFamily="18" charset="0"/>
                <a:ea typeface="Times New Roman" panose="02020603050405020304" pitchFamily="18" charset="0"/>
                <a:cs typeface="Times New Roman" panose="02020603050405020304" pitchFamily="18" charset="0"/>
              </a:rPr>
              <a:t>closed it [tourism] down, it’s no more a tourist </a:t>
            </a:r>
            <a:r>
              <a:rPr lang="en-GB" sz="2800" i="1" dirty="0" smtClean="0">
                <a:latin typeface="Times New Roman" panose="02020603050405020304" pitchFamily="18" charset="0"/>
                <a:ea typeface="Times New Roman" panose="02020603050405020304" pitchFamily="18" charset="0"/>
                <a:cs typeface="Times New Roman" panose="02020603050405020304" pitchFamily="18" charset="0"/>
              </a:rPr>
              <a:t>village here </a:t>
            </a:r>
            <a:r>
              <a:rPr lang="en-GB" sz="2800" i="1" dirty="0">
                <a:latin typeface="Times New Roman" panose="02020603050405020304" pitchFamily="18" charset="0"/>
                <a:ea typeface="Times New Roman" panose="02020603050405020304" pitchFamily="18" charset="0"/>
                <a:cs typeface="Times New Roman" panose="02020603050405020304" pitchFamily="18" charset="0"/>
              </a:rPr>
              <a:t>[laughs], it is a retirement village here, not a tourist </a:t>
            </a:r>
            <a:r>
              <a:rPr lang="en-GB" sz="2800" i="1" dirty="0" smtClean="0">
                <a:latin typeface="Times New Roman" panose="02020603050405020304" pitchFamily="18" charset="0"/>
                <a:ea typeface="Times New Roman" panose="02020603050405020304" pitchFamily="18" charset="0"/>
                <a:cs typeface="Times New Roman" panose="02020603050405020304" pitchFamily="18" charset="0"/>
              </a:rPr>
              <a:t>village anymore. </a:t>
            </a:r>
            <a:r>
              <a:rPr lang="en-GB" sz="2800" i="1" dirty="0">
                <a:latin typeface="Times New Roman" panose="02020603050405020304" pitchFamily="18" charset="0"/>
                <a:ea typeface="Times New Roman" panose="02020603050405020304" pitchFamily="18" charset="0"/>
                <a:cs typeface="Times New Roman" panose="02020603050405020304" pitchFamily="18" charset="0"/>
              </a:rPr>
              <a:t>You closed the beach, you closed fishing, you closed everything, the government has closed </a:t>
            </a:r>
            <a:r>
              <a:rPr lang="en-GB" sz="2800" i="1" dirty="0" smtClean="0">
                <a:latin typeface="Times New Roman" panose="02020603050405020304" pitchFamily="18" charset="0"/>
                <a:ea typeface="Times New Roman" panose="02020603050405020304" pitchFamily="18" charset="0"/>
                <a:cs typeface="Times New Roman" panose="02020603050405020304" pitchFamily="18" charset="0"/>
              </a:rPr>
              <a:t>it [tourism] down”</a:t>
            </a:r>
            <a:r>
              <a:rPr lang="en-GB" sz="2800"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15000"/>
              </a:lnSpc>
              <a:spcBef>
                <a:spcPts val="0"/>
              </a:spcBef>
            </a:pPr>
            <a:r>
              <a:rPr lang="en-GB" sz="3000" dirty="0">
                <a:ea typeface="Times New Roman" panose="02020603050405020304" pitchFamily="18" charset="0"/>
                <a:cs typeface="Times New Roman" panose="02020603050405020304" pitchFamily="18" charset="0"/>
              </a:rPr>
              <a:t>The challenge is to develop synergy </a:t>
            </a:r>
            <a:r>
              <a:rPr lang="en-GB" sz="3000" dirty="0" smtClean="0">
                <a:ea typeface="Times New Roman" panose="02020603050405020304" pitchFamily="18" charset="0"/>
                <a:cs typeface="Times New Roman" panose="02020603050405020304" pitchFamily="18" charset="0"/>
              </a:rPr>
              <a:t>and capacity between </a:t>
            </a:r>
            <a:r>
              <a:rPr lang="en-GB" sz="3000" dirty="0">
                <a:ea typeface="Times New Roman" panose="02020603050405020304" pitchFamily="18" charset="0"/>
                <a:cs typeface="Times New Roman" panose="02020603050405020304" pitchFamily="18" charset="0"/>
              </a:rPr>
              <a:t>different </a:t>
            </a:r>
            <a:r>
              <a:rPr lang="en-GB" sz="3000" dirty="0" smtClean="0">
                <a:ea typeface="Times New Roman" panose="02020603050405020304" pitchFamily="18" charset="0"/>
                <a:cs typeface="Times New Roman" panose="02020603050405020304" pitchFamily="18" charset="0"/>
              </a:rPr>
              <a:t>stakeholders.</a:t>
            </a:r>
            <a:endParaRPr lang="en-US" sz="3000" dirty="0"/>
          </a:p>
        </p:txBody>
      </p:sp>
      <p:sp>
        <p:nvSpPr>
          <p:cNvPr id="5" name="Content Placeholder 2"/>
          <p:cNvSpPr txBox="1">
            <a:spLocks/>
          </p:cNvSpPr>
          <p:nvPr/>
        </p:nvSpPr>
        <p:spPr bwMode="auto">
          <a:xfrm flipH="1">
            <a:off x="7543799" y="2743200"/>
            <a:ext cx="4571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ct val="20000"/>
              </a:spcBef>
            </a:pPr>
            <a:endParaRPr lang="en-US" sz="3200" dirty="0">
              <a:solidFill>
                <a:prstClr val="black"/>
              </a:solidFill>
              <a:latin typeface="Calibri" pitchFamily="34" charset="0"/>
            </a:endParaRPr>
          </a:p>
        </p:txBody>
      </p:sp>
    </p:spTree>
    <p:extLst>
      <p:ext uri="{BB962C8B-B14F-4D97-AF65-F5344CB8AC3E}">
        <p14:creationId xmlns:p14="http://schemas.microsoft.com/office/powerpoint/2010/main" val="2982326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Seminar Document" ma:contentTypeID="0x0101002FB3B7F63E47E640ADD96B9B438D7913003928CA5547492A41A587E79780AF418F" ma:contentTypeVersion="14" ma:contentTypeDescription="" ma:contentTypeScope="" ma:versionID="60d2dfcd094e1c44a75ace846861481d">
  <xsd:schema xmlns:xsd="http://www.w3.org/2001/XMLSchema" xmlns:xs="http://www.w3.org/2001/XMLSchema" xmlns:p="http://schemas.microsoft.com/office/2006/metadata/properties" xmlns:ns2="c209e311-10e2-42ba-a66c-0984c872cd2d" xmlns:ns3="a58690a8-feff-4c4c-90ef-0207983e17a2" xmlns:ns4="ea5c4563-6859-4613-bb7d-01bad11ac3bb" targetNamespace="http://schemas.microsoft.com/office/2006/metadata/properties" ma:root="true" ma:fieldsID="0c7c8f6cf16b3906eefcd9130142638b" ns2:_="" ns3:_="" ns4:_="">
    <xsd:import namespace="c209e311-10e2-42ba-a66c-0984c872cd2d"/>
    <xsd:import namespace="a58690a8-feff-4c4c-90ef-0207983e17a2"/>
    <xsd:import namespace="ea5c4563-6859-4613-bb7d-01bad11ac3bb"/>
    <xsd:element name="properties">
      <xsd:complexType>
        <xsd:sequence>
          <xsd:element name="documentManagement">
            <xsd:complexType>
              <xsd:all>
                <xsd:element ref="ns2:Authors" minOccurs="0"/>
                <xsd:element ref="ns2:Year" minOccurs="0"/>
                <xsd:element ref="ns3:SeminarDocType" minOccurs="0"/>
                <xsd:element ref="ns2:Institution" minOccurs="0"/>
                <xsd:element ref="ns3:Institution2" minOccurs="0"/>
                <xsd:element ref="ns3:Related_x0020_1" minOccurs="0"/>
                <xsd:element ref="ns4:RelatedType1" minOccurs="0"/>
                <xsd:element ref="ns3:Related2" minOccurs="0"/>
                <xsd:element ref="ns4:RelatedType2"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09e311-10e2-42ba-a66c-0984c872cd2d" elementFormDefault="qualified">
    <xsd:import namespace="http://schemas.microsoft.com/office/2006/documentManagement/types"/>
    <xsd:import namespace="http://schemas.microsoft.com/office/infopath/2007/PartnerControls"/>
    <xsd:element name="Authors" ma:index="2" nillable="true" ma:displayName="Authors" ma:description="One author per line." ma:internalName="Authors">
      <xsd:simpleType>
        <xsd:restriction base="dms:Note"/>
      </xsd:simpleType>
    </xsd:element>
    <xsd:element name="Year" ma:index="3" nillable="true" ma:displayName="Year" ma:internalName="Year">
      <xsd:simpleType>
        <xsd:restriction base="dms:Number">
          <xsd:maxInclusive value="2100"/>
          <xsd:minInclusive value="1900"/>
        </xsd:restriction>
      </xsd:simpleType>
    </xsd:element>
    <xsd:element name="Institution" ma:index="5" nillable="true" ma:displayName="Institution" ma:internalName="Institution">
      <xsd:simpleType>
        <xsd:restriction base="dms:Text">
          <xsd:maxLength value="255"/>
        </xsd:restriction>
      </xsd:simpleType>
    </xsd:element>
    <xsd:element name="_dlc_DocId" ma:index="17" nillable="true" ma:displayName="Document ID Value" ma:description="The value of the document ID assigned to this item." ma:internalName="_dlc_DocId" ma:readOnly="true">
      <xsd:simpleType>
        <xsd:restriction base="dms:Text"/>
      </xsd:simpleType>
    </xsd:element>
    <xsd:element name="_dlc_DocIdUrl" ma:index="1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9"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58690a8-feff-4c4c-90ef-0207983e17a2" elementFormDefault="qualified">
    <xsd:import namespace="http://schemas.microsoft.com/office/2006/documentManagement/types"/>
    <xsd:import namespace="http://schemas.microsoft.com/office/infopath/2007/PartnerControls"/>
    <xsd:element name="SeminarDocType" ma:index="4" nillable="true" ma:displayName="Seminar Document Type" ma:internalName="SeminarDocType">
      <xsd:simpleType>
        <xsd:restriction base="dms:Choice">
          <xsd:enumeration value="Conference / Workshop Presentation"/>
          <xsd:enumeration value="Poster Exhibition"/>
          <xsd:enumeration value="Seminar Booklet"/>
          <xsd:enumeration value="Seminar Presentation"/>
        </xsd:restriction>
      </xsd:simpleType>
    </xsd:element>
    <xsd:element name="Institution2" ma:index="6" nillable="true" ma:displayName="Institution2" ma:internalName="Institution2">
      <xsd:simpleType>
        <xsd:restriction base="dms:Text">
          <xsd:maxLength value="255"/>
        </xsd:restriction>
      </xsd:simpleType>
    </xsd:element>
    <xsd:element name="Related_x0020_1" ma:index="7" nillable="true" ma:displayName="Related 1" ma:format="Hyperlink" ma:internalName="Related_x0020_1">
      <xsd:complexType>
        <xsd:complexContent>
          <xsd:extension base="dms:URL">
            <xsd:sequence>
              <xsd:element name="Url" type="dms:ValidUrl" minOccurs="0" nillable="true"/>
              <xsd:element name="Description" type="xsd:string" nillable="true"/>
            </xsd:sequence>
          </xsd:extension>
        </xsd:complexContent>
      </xsd:complexType>
    </xsd:element>
    <xsd:element name="Related2" ma:index="9" nillable="true" ma:displayName="Related 2" ma:format="Hyperlink" ma:internalName="Related2">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a5c4563-6859-4613-bb7d-01bad11ac3bb" elementFormDefault="qualified">
    <xsd:import namespace="http://schemas.microsoft.com/office/2006/documentManagement/types"/>
    <xsd:import namespace="http://schemas.microsoft.com/office/infopath/2007/PartnerControls"/>
    <xsd:element name="RelatedType1" ma:index="8" nillable="true" ma:displayName="Related Type 1" ma:format="Dropdown" ma:internalName="RelatedType1">
      <xsd:simpleType>
        <xsd:restriction base="dms:Choice">
          <xsd:enumeration value="Dissertation"/>
          <xsd:enumeration value="Journal Article"/>
          <xsd:enumeration value="Poster Exhibition"/>
          <xsd:enumeration value="Presentation"/>
          <xsd:enumeration value="Research Report"/>
          <xsd:enumeration value="Model / Framework"/>
          <xsd:enumeration value="Theses"/>
        </xsd:restriction>
      </xsd:simpleType>
    </xsd:element>
    <xsd:element name="RelatedType2" ma:index="10" nillable="true" ma:displayName="Related Type 2" ma:format="Dropdown" ma:internalName="RelatedType2">
      <xsd:simpleType>
        <xsd:restriction base="dms:Choice">
          <xsd:enumeration value="Dissertation"/>
          <xsd:enumeration value="Journal Article"/>
          <xsd:enumeration value="Poster Exhibition"/>
          <xsd:enumeration value="Presentation"/>
          <xsd:enumeration value="Research Report"/>
          <xsd:enumeration value="Model / Framework"/>
          <xsd:enumeration value="Thes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c209e311-10e2-42ba-a66c-0984c872cd2d">N4FUYHAX2DSF-2092969366-11</_dlc_DocId>
    <_dlc_DocIdUrl xmlns="c209e311-10e2-42ba-a66c-0984c872cd2d">
      <Url>https://tkp.tourism.gov.za/ResearchRepo/_layouts/15/DocIdRedir.aspx?ID=N4FUYHAX2DSF-2092969366-11</Url>
      <Description>N4FUYHAX2DSF-2092969366-11</Description>
    </_dlc_DocIdUrl>
    <Authors xmlns="c209e311-10e2-42ba-a66c-0984c872cd2d">Dr J. Ndlovu
Prof. S. Marschall
Dr N. Cele
Ms M. Gumede
Mr T Phoofolo</Authors>
    <SeminarDocType xmlns="a58690a8-feff-4c4c-90ef-0207983e17a2">Seminar Presentation</SeminarDocType>
    <Year xmlns="c209e311-10e2-42ba-a66c-0984c872cd2d">2018</Year>
    <Institution xmlns="c209e311-10e2-42ba-a66c-0984c872cd2d">University of KwaZulu-Natal</Institution>
    <Related_x0020_1 xmlns="a58690a8-feff-4c4c-90ef-0207983e17a2">
      <Url>https://tkp.tourism.gov.za/ResearchRepo/Shared%20Documents/UKZN%20Final%20Report%20March%202017.pdf?csf=1&amp;e=e2Pj6l</Url>
      <Description>https://tkp.tourism.gov.za/ResearchRepo/Shared%20Documents/UKZN%20Final%20Report%20March%202017.pdf?csf=1&amp;e=e2Pj6l</Description>
    </Related_x0020_1>
    <Institution2 xmlns="a58690a8-feff-4c4c-90ef-0207983e17a2" xsi:nil="true"/>
    <Related2 xmlns="a58690a8-feff-4c4c-90ef-0207983e17a2">
      <Url xsi:nil="true"/>
      <Description xsi:nil="true"/>
    </Related2>
    <RelatedType2 xmlns="ea5c4563-6859-4613-bb7d-01bad11ac3bb" xsi:nil="true"/>
    <RelatedType1 xmlns="ea5c4563-6859-4613-bb7d-01bad11ac3bb">Research Report</RelatedType1>
  </documentManagement>
</p:properties>
</file>

<file path=customXml/itemProps1.xml><?xml version="1.0" encoding="utf-8"?>
<ds:datastoreItem xmlns:ds="http://schemas.openxmlformats.org/officeDocument/2006/customXml" ds:itemID="{C2F46296-A15A-4D60-93DD-9E021D0B110D}"/>
</file>

<file path=customXml/itemProps2.xml><?xml version="1.0" encoding="utf-8"?>
<ds:datastoreItem xmlns:ds="http://schemas.openxmlformats.org/officeDocument/2006/customXml" ds:itemID="{34B85BEE-36BF-4508-8B8B-19174E638373}"/>
</file>

<file path=customXml/itemProps3.xml><?xml version="1.0" encoding="utf-8"?>
<ds:datastoreItem xmlns:ds="http://schemas.openxmlformats.org/officeDocument/2006/customXml" ds:itemID="{EEE16CA7-75BB-4839-AB0B-04CC4CA20A75}"/>
</file>

<file path=customXml/itemProps4.xml><?xml version="1.0" encoding="utf-8"?>
<ds:datastoreItem xmlns:ds="http://schemas.openxmlformats.org/officeDocument/2006/customXml" ds:itemID="{2E5A0E73-028B-461B-86AB-5ACF4CC0692A}"/>
</file>

<file path=docProps/app.xml><?xml version="1.0" encoding="utf-8"?>
<Properties xmlns="http://schemas.openxmlformats.org/officeDocument/2006/extended-properties" xmlns:vt="http://schemas.openxmlformats.org/officeDocument/2006/docPropsVTypes">
  <Template>Organic</Template>
  <TotalTime>4770</TotalTime>
  <Words>1560</Words>
  <Application>Microsoft Office PowerPoint</Application>
  <PresentationFormat>On-screen Show (4:3)</PresentationFormat>
  <Paragraphs>132</Paragraphs>
  <Slides>23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Arial Narrow</vt:lpstr>
      <vt:lpstr>Calibri</vt:lpstr>
      <vt:lpstr>Symbol</vt:lpstr>
      <vt:lpstr>Times New Roman</vt:lpstr>
      <vt:lpstr>Office Theme</vt:lpstr>
      <vt:lpstr>PowerPoint Presentation</vt:lpstr>
      <vt:lpstr>Introduction</vt:lpstr>
      <vt:lpstr>Rationale for the study</vt:lpstr>
      <vt:lpstr>Research methodology </vt:lpstr>
      <vt:lpstr>Findings</vt:lpstr>
      <vt:lpstr>Tourism governance and institutional set up </vt:lpstr>
      <vt:lpstr>Tourism governance cont….</vt:lpstr>
      <vt:lpstr>Tourism governance cont….</vt:lpstr>
      <vt:lpstr>Policies that drive marine and coastal tourism development</vt:lpstr>
      <vt:lpstr>Policies that drive C &amp; M……</vt:lpstr>
      <vt:lpstr>Policies that drive C &amp; M……</vt:lpstr>
      <vt:lpstr>Strategies and plans that guide marine and coastal tourism</vt:lpstr>
      <vt:lpstr>Strategies and plans cont…..</vt:lpstr>
      <vt:lpstr>Governance structures and engagement in tourism</vt:lpstr>
      <vt:lpstr>Implementation and monitoring of tourism policies</vt:lpstr>
      <vt:lpstr>Governance capacity, coordination and effectiveness</vt:lpstr>
      <vt:lpstr>Strengths </vt:lpstr>
      <vt:lpstr>Challenges</vt:lpstr>
      <vt:lpstr>Challenges cont…</vt:lpstr>
      <vt:lpstr>Opportunities</vt:lpstr>
      <vt:lpstr>Opportunities cont…</vt:lpstr>
      <vt:lpstr>Conclusion</vt:lpstr>
      <vt:lpstr>Thank you!</vt:lpstr>
    </vt:vector>
  </TitlesOfParts>
  <Company>UKZN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Governance and Coordination Involved in Coastal and Marine Tourism: Challenges and Opportunities</dc:title>
  <dc:creator>user</dc:creator>
  <cp:lastModifiedBy>bripinga</cp:lastModifiedBy>
  <cp:revision>272</cp:revision>
  <cp:lastPrinted>2016-11-24T12:46:59Z</cp:lastPrinted>
  <dcterms:created xsi:type="dcterms:W3CDTF">2012-01-17T07:22:35Z</dcterms:created>
  <dcterms:modified xsi:type="dcterms:W3CDTF">2018-03-08T11:22:38Z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0x0101002FB3B7F63E47E640ADD96B9B438D7913003928CA5547492A41A587E79780AF418F</vt:lpwstr>
  </property>
  <property fmtid="{D5CDD505-2E9C-101B-9397-08002B2CF9AE}" pid="3" name="_dlc_DocIdItemGuid">
    <vt:lpwstr>9706f64b-f83d-4ea8-884f-72f156c5de5a</vt:lpwstr>
  </property>
  <property fmtid="{D5CDD505-2E9C-101B-9397-08002B2CF9AE}" pid="4" name="Related 2">
    <vt:lpwstr>, </vt:lpwstr>
  </property>
</Properties>
</file>